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6" r:id="rId5"/>
    <p:sldId id="257" r:id="rId6"/>
    <p:sldId id="258" r:id="rId7"/>
    <p:sldId id="263" r:id="rId8"/>
    <p:sldId id="264" r:id="rId9"/>
    <p:sldId id="265" r:id="rId10"/>
    <p:sldId id="268" r:id="rId11"/>
    <p:sldId id="270" r:id="rId12"/>
    <p:sldId id="274" r:id="rId13"/>
    <p:sldId id="276" r:id="rId14"/>
    <p:sldId id="277" r:id="rId15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464" y="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9016DF-9B13-4648-A50F-5AEA48CA6D74}" type="datetimeFigureOut">
              <a:rPr lang="en-US" smtClean="0"/>
              <a:t>02/06/2020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40E3E-E2E3-400C-881F-773C516E7A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511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658100" y="533400"/>
            <a:ext cx="1752600" cy="762000"/>
          </a:xfrm>
          <a:custGeom>
            <a:avLst/>
            <a:gdLst/>
            <a:ahLst/>
            <a:cxnLst/>
            <a:rect l="l" t="t" r="r" b="b"/>
            <a:pathLst>
              <a:path w="1752600" h="762000">
                <a:moveTo>
                  <a:pt x="0" y="0"/>
                </a:moveTo>
                <a:lnTo>
                  <a:pt x="1752600" y="0"/>
                </a:lnTo>
                <a:lnTo>
                  <a:pt x="1752600" y="762000"/>
                </a:lnTo>
                <a:lnTo>
                  <a:pt x="0" y="762000"/>
                </a:lnTo>
                <a:lnTo>
                  <a:pt x="0" y="0"/>
                </a:lnTo>
                <a:close/>
              </a:path>
            </a:pathLst>
          </a:custGeom>
          <a:solidFill>
            <a:srgbClr val="00AEE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838200" y="533400"/>
            <a:ext cx="6705600" cy="152400"/>
          </a:xfrm>
          <a:custGeom>
            <a:avLst/>
            <a:gdLst/>
            <a:ahLst/>
            <a:cxnLst/>
            <a:rect l="l" t="t" r="r" b="b"/>
            <a:pathLst>
              <a:path w="6705600" h="152400">
                <a:moveTo>
                  <a:pt x="6705600" y="152400"/>
                </a:moveTo>
                <a:lnTo>
                  <a:pt x="0" y="152400"/>
                </a:lnTo>
                <a:lnTo>
                  <a:pt x="0" y="0"/>
                </a:lnTo>
                <a:lnTo>
                  <a:pt x="6705600" y="0"/>
                </a:lnTo>
                <a:lnTo>
                  <a:pt x="6705600" y="152400"/>
                </a:lnTo>
                <a:close/>
              </a:path>
            </a:pathLst>
          </a:custGeom>
          <a:solidFill>
            <a:srgbClr val="00B13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k object 18"/>
          <p:cNvSpPr/>
          <p:nvPr/>
        </p:nvSpPr>
        <p:spPr>
          <a:xfrm>
            <a:off x="2895600" y="7010400"/>
            <a:ext cx="6477000" cy="228600"/>
          </a:xfrm>
          <a:custGeom>
            <a:avLst/>
            <a:gdLst/>
            <a:ahLst/>
            <a:cxnLst/>
            <a:rect l="l" t="t" r="r" b="b"/>
            <a:pathLst>
              <a:path w="6477000" h="228600">
                <a:moveTo>
                  <a:pt x="6477000" y="228600"/>
                </a:moveTo>
                <a:lnTo>
                  <a:pt x="0" y="228600"/>
                </a:lnTo>
                <a:lnTo>
                  <a:pt x="0" y="0"/>
                </a:lnTo>
                <a:lnTo>
                  <a:pt x="6477000" y="0"/>
                </a:lnTo>
                <a:lnTo>
                  <a:pt x="6477000" y="228600"/>
                </a:lnTo>
                <a:close/>
              </a:path>
            </a:pathLst>
          </a:custGeom>
          <a:solidFill>
            <a:srgbClr val="00B13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k object 19"/>
          <p:cNvSpPr/>
          <p:nvPr/>
        </p:nvSpPr>
        <p:spPr>
          <a:xfrm>
            <a:off x="838200" y="7010400"/>
            <a:ext cx="1905000" cy="228600"/>
          </a:xfrm>
          <a:custGeom>
            <a:avLst/>
            <a:gdLst/>
            <a:ahLst/>
            <a:cxnLst/>
            <a:rect l="l" t="t" r="r" b="b"/>
            <a:pathLst>
              <a:path w="1905000" h="228600">
                <a:moveTo>
                  <a:pt x="0" y="0"/>
                </a:moveTo>
                <a:lnTo>
                  <a:pt x="1905000" y="0"/>
                </a:lnTo>
                <a:lnTo>
                  <a:pt x="19050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rgbClr val="00AEE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bk object 20"/>
          <p:cNvSpPr/>
          <p:nvPr/>
        </p:nvSpPr>
        <p:spPr>
          <a:xfrm>
            <a:off x="7801355" y="743712"/>
            <a:ext cx="1472183" cy="3093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42651" y="1927321"/>
            <a:ext cx="6973097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rgbClr val="007CC3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862092" y="4201670"/>
            <a:ext cx="4334214" cy="9709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305"/>
              </a:lnSpc>
            </a:pPr>
            <a:r>
              <a:rPr spc="50" dirty="0"/>
              <a:t>Safety </a:t>
            </a:r>
            <a:r>
              <a:rPr spc="20" dirty="0"/>
              <a:t>First </a:t>
            </a:r>
            <a:r>
              <a:rPr spc="80" dirty="0"/>
              <a:t>and</a:t>
            </a:r>
            <a:r>
              <a:rPr spc="-70" dirty="0"/>
              <a:t> </a:t>
            </a:r>
            <a:r>
              <a:rPr spc="10" dirty="0"/>
              <a:t>Always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02/06/2020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spc="80" dirty="0"/>
              <a:t>‹#›</a:t>
            </a:fld>
            <a:endParaRPr spc="8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305"/>
              </a:lnSpc>
            </a:pPr>
            <a:r>
              <a:rPr spc="50" dirty="0"/>
              <a:t>Safety </a:t>
            </a:r>
            <a:r>
              <a:rPr spc="20" dirty="0"/>
              <a:t>First </a:t>
            </a:r>
            <a:r>
              <a:rPr spc="80" dirty="0"/>
              <a:t>and</a:t>
            </a:r>
            <a:r>
              <a:rPr spc="-70" dirty="0"/>
              <a:t> </a:t>
            </a:r>
            <a:r>
              <a:rPr spc="10" dirty="0"/>
              <a:t>Always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02/06/2020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spc="80" dirty="0"/>
              <a:t>‹#›</a:t>
            </a:fld>
            <a:endParaRPr spc="8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305"/>
              </a:lnSpc>
            </a:pPr>
            <a:r>
              <a:rPr spc="50" dirty="0"/>
              <a:t>Safety </a:t>
            </a:r>
            <a:r>
              <a:rPr spc="20" dirty="0"/>
              <a:t>First </a:t>
            </a:r>
            <a:r>
              <a:rPr spc="80" dirty="0"/>
              <a:t>and</a:t>
            </a:r>
            <a:r>
              <a:rPr spc="-70" dirty="0"/>
              <a:t> </a:t>
            </a:r>
            <a:r>
              <a:rPr spc="10" dirty="0"/>
              <a:t>Always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02/06/2020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spc="80" dirty="0"/>
              <a:t>‹#›</a:t>
            </a:fld>
            <a:endParaRPr spc="8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305"/>
              </a:lnSpc>
            </a:pPr>
            <a:r>
              <a:rPr spc="50" dirty="0"/>
              <a:t>Safety </a:t>
            </a:r>
            <a:r>
              <a:rPr spc="20" dirty="0"/>
              <a:t>First </a:t>
            </a:r>
            <a:r>
              <a:rPr spc="80" dirty="0"/>
              <a:t>and</a:t>
            </a:r>
            <a:r>
              <a:rPr spc="-70" dirty="0"/>
              <a:t> </a:t>
            </a:r>
            <a:r>
              <a:rPr spc="10" dirty="0"/>
              <a:t>Always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02/06/2020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spc="80" dirty="0"/>
              <a:t>‹#›</a:t>
            </a:fld>
            <a:endParaRPr spc="8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305"/>
              </a:lnSpc>
            </a:pPr>
            <a:r>
              <a:rPr spc="50" dirty="0"/>
              <a:t>Safety </a:t>
            </a:r>
            <a:r>
              <a:rPr spc="20" dirty="0"/>
              <a:t>First </a:t>
            </a:r>
            <a:r>
              <a:rPr spc="80" dirty="0"/>
              <a:t>and</a:t>
            </a:r>
            <a:r>
              <a:rPr spc="-70" dirty="0"/>
              <a:t> </a:t>
            </a:r>
            <a:r>
              <a:rPr spc="10" dirty="0"/>
              <a:t>Always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02/06/2020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spc="80" dirty="0"/>
              <a:t>‹#›</a:t>
            </a:fld>
            <a:endParaRPr spc="8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38200" y="533400"/>
            <a:ext cx="6705600" cy="152400"/>
          </a:xfrm>
          <a:custGeom>
            <a:avLst/>
            <a:gdLst/>
            <a:ahLst/>
            <a:cxnLst/>
            <a:rect l="l" t="t" r="r" b="b"/>
            <a:pathLst>
              <a:path w="6705600" h="152400">
                <a:moveTo>
                  <a:pt x="6705600" y="152400"/>
                </a:moveTo>
                <a:lnTo>
                  <a:pt x="0" y="152400"/>
                </a:lnTo>
                <a:lnTo>
                  <a:pt x="0" y="0"/>
                </a:lnTo>
                <a:lnTo>
                  <a:pt x="6705600" y="0"/>
                </a:lnTo>
                <a:lnTo>
                  <a:pt x="6705600" y="152400"/>
                </a:lnTo>
                <a:close/>
              </a:path>
            </a:pathLst>
          </a:custGeom>
          <a:solidFill>
            <a:srgbClr val="00B13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2895600" y="7010400"/>
            <a:ext cx="6477000" cy="228600"/>
          </a:xfrm>
          <a:custGeom>
            <a:avLst/>
            <a:gdLst/>
            <a:ahLst/>
            <a:cxnLst/>
            <a:rect l="l" t="t" r="r" b="b"/>
            <a:pathLst>
              <a:path w="6477000" h="228600">
                <a:moveTo>
                  <a:pt x="6477000" y="228600"/>
                </a:moveTo>
                <a:lnTo>
                  <a:pt x="0" y="228600"/>
                </a:lnTo>
                <a:lnTo>
                  <a:pt x="0" y="0"/>
                </a:lnTo>
                <a:lnTo>
                  <a:pt x="6477000" y="0"/>
                </a:lnTo>
                <a:lnTo>
                  <a:pt x="6477000" y="228600"/>
                </a:lnTo>
                <a:close/>
              </a:path>
            </a:pathLst>
          </a:custGeom>
          <a:solidFill>
            <a:srgbClr val="00B13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k object 18"/>
          <p:cNvSpPr/>
          <p:nvPr/>
        </p:nvSpPr>
        <p:spPr>
          <a:xfrm>
            <a:off x="838200" y="7010400"/>
            <a:ext cx="1905000" cy="228600"/>
          </a:xfrm>
          <a:custGeom>
            <a:avLst/>
            <a:gdLst/>
            <a:ahLst/>
            <a:cxnLst/>
            <a:rect l="l" t="t" r="r" b="b"/>
            <a:pathLst>
              <a:path w="1905000" h="228600">
                <a:moveTo>
                  <a:pt x="0" y="0"/>
                </a:moveTo>
                <a:lnTo>
                  <a:pt x="1905000" y="0"/>
                </a:lnTo>
                <a:lnTo>
                  <a:pt x="19050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rgbClr val="00AEE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bk object 19"/>
          <p:cNvSpPr/>
          <p:nvPr/>
        </p:nvSpPr>
        <p:spPr>
          <a:xfrm>
            <a:off x="7658100" y="533400"/>
            <a:ext cx="1752600" cy="762000"/>
          </a:xfrm>
          <a:custGeom>
            <a:avLst/>
            <a:gdLst/>
            <a:ahLst/>
            <a:cxnLst/>
            <a:rect l="l" t="t" r="r" b="b"/>
            <a:pathLst>
              <a:path w="1752600" h="762000">
                <a:moveTo>
                  <a:pt x="0" y="0"/>
                </a:moveTo>
                <a:lnTo>
                  <a:pt x="1752600" y="0"/>
                </a:lnTo>
                <a:lnTo>
                  <a:pt x="1752600" y="762000"/>
                </a:lnTo>
                <a:lnTo>
                  <a:pt x="0" y="762000"/>
                </a:lnTo>
                <a:lnTo>
                  <a:pt x="0" y="0"/>
                </a:lnTo>
                <a:close/>
              </a:path>
            </a:pathLst>
          </a:custGeom>
          <a:solidFill>
            <a:srgbClr val="00AEE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bk object 20"/>
          <p:cNvSpPr/>
          <p:nvPr/>
        </p:nvSpPr>
        <p:spPr>
          <a:xfrm>
            <a:off x="7801355" y="743712"/>
            <a:ext cx="1472183" cy="30937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5924" y="1739858"/>
            <a:ext cx="2486550" cy="2997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08977" y="1508245"/>
            <a:ext cx="7822565" cy="33724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94637" y="7016075"/>
            <a:ext cx="1479550" cy="180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305"/>
              </a:lnSpc>
            </a:pPr>
            <a:r>
              <a:rPr spc="50" dirty="0"/>
              <a:t>Safety </a:t>
            </a:r>
            <a:r>
              <a:rPr spc="20" dirty="0"/>
              <a:t>First </a:t>
            </a:r>
            <a:r>
              <a:rPr spc="80" dirty="0"/>
              <a:t>and</a:t>
            </a:r>
            <a:r>
              <a:rPr spc="-70" dirty="0"/>
              <a:t> </a:t>
            </a:r>
            <a:r>
              <a:rPr spc="10" dirty="0"/>
              <a:t>Always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02/06/2020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829069" y="6748899"/>
            <a:ext cx="250190" cy="2228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630"/>
              </a:lnSpc>
            </a:pPr>
            <a:fld id="{81D60167-4931-47E6-BA6A-407CBD079E47}" type="slidenum">
              <a:rPr spc="80" dirty="0"/>
              <a:t>‹#›</a:t>
            </a:fld>
            <a:endParaRPr spc="8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994637" y="1927321"/>
            <a:ext cx="7521111" cy="3459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32485" marR="5080" indent="-818515" algn="ctr">
              <a:lnSpc>
                <a:spcPct val="100000"/>
              </a:lnSpc>
              <a:spcBef>
                <a:spcPts val="95"/>
              </a:spcBef>
            </a:pPr>
            <a:r>
              <a:rPr lang="en-US" sz="3200" b="1" spc="-5" dirty="0">
                <a:latin typeface="Arial"/>
                <a:cs typeface="Arial"/>
              </a:rPr>
              <a:t>      </a:t>
            </a:r>
            <a:r>
              <a:rPr sz="3200" b="1" spc="-5" dirty="0">
                <a:latin typeface="Arial"/>
                <a:cs typeface="Arial"/>
              </a:rPr>
              <a:t>Eversource 115-kV Structur</a:t>
            </a:r>
            <a:r>
              <a:rPr lang="en-US" sz="3200" b="1" spc="-5" dirty="0">
                <a:latin typeface="Arial"/>
                <a:cs typeface="Arial"/>
              </a:rPr>
              <a:t>e R</a:t>
            </a:r>
            <a:r>
              <a:rPr sz="3200" b="1" spc="-5" dirty="0">
                <a:latin typeface="Arial"/>
                <a:cs typeface="Arial"/>
              </a:rPr>
              <a:t>eplacement Projects</a:t>
            </a:r>
            <a:br>
              <a:rPr lang="en-US" sz="3200" b="1" spc="-5" dirty="0">
                <a:latin typeface="Arial"/>
                <a:cs typeface="Arial"/>
              </a:rPr>
            </a:br>
            <a:r>
              <a:rPr lang="en-US" sz="3200" b="1" spc="-5" dirty="0">
                <a:latin typeface="Arial"/>
                <a:cs typeface="Arial"/>
              </a:rPr>
              <a:t> Connecticut and Massachusetts</a:t>
            </a:r>
            <a:br>
              <a:rPr lang="en-US" sz="3200" b="1" spc="-5" dirty="0">
                <a:latin typeface="Arial"/>
                <a:cs typeface="Arial"/>
              </a:rPr>
            </a:br>
            <a:r>
              <a:rPr lang="en-US" sz="3200" b="1" spc="-5" dirty="0">
                <a:latin typeface="Arial"/>
                <a:cs typeface="Arial"/>
              </a:rPr>
              <a:t>(2018 - 2019)</a:t>
            </a:r>
            <a:br>
              <a:rPr lang="en-US" sz="3200" b="1" spc="-5" dirty="0">
                <a:latin typeface="Arial"/>
                <a:cs typeface="Arial"/>
              </a:rPr>
            </a:br>
            <a:br>
              <a:rPr lang="en-US" sz="3200" b="1" spc="-5" dirty="0">
                <a:latin typeface="Arial"/>
                <a:cs typeface="Arial"/>
              </a:rPr>
            </a:br>
            <a:r>
              <a:rPr lang="en-US" sz="1600" spc="-5" dirty="0">
                <a:solidFill>
                  <a:schemeClr val="tx1"/>
                </a:solidFill>
                <a:latin typeface="Arial"/>
                <a:cs typeface="Arial"/>
              </a:rPr>
              <a:t>TCA Submittal Presentation</a:t>
            </a:r>
            <a:br>
              <a:rPr lang="en-US" sz="1600" spc="-5" dirty="0">
                <a:solidFill>
                  <a:schemeClr val="tx1"/>
                </a:solidFill>
                <a:latin typeface="Arial"/>
                <a:cs typeface="Arial"/>
              </a:rPr>
            </a:br>
            <a:br>
              <a:rPr lang="en-US" sz="1600" spc="-5" dirty="0">
                <a:solidFill>
                  <a:schemeClr val="tx1"/>
                </a:solidFill>
                <a:latin typeface="Arial"/>
                <a:cs typeface="Arial"/>
              </a:rPr>
            </a:br>
            <a:endParaRPr sz="3200" b="1" spc="-5" dirty="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305"/>
              </a:lnSpc>
            </a:pPr>
            <a:r>
              <a:rPr spc="50" dirty="0"/>
              <a:t>Safety </a:t>
            </a:r>
            <a:r>
              <a:rPr spc="20" dirty="0"/>
              <a:t>First </a:t>
            </a:r>
            <a:r>
              <a:rPr spc="80" dirty="0"/>
              <a:t>and</a:t>
            </a:r>
            <a:r>
              <a:rPr spc="-70" dirty="0"/>
              <a:t> </a:t>
            </a:r>
            <a:r>
              <a:rPr spc="10" dirty="0"/>
              <a:t>Always</a:t>
            </a: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5519A7A2-FA3A-471F-8F36-E7BA801ABB87}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2133600" y="4777416"/>
            <a:ext cx="5569840" cy="1097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59205" marR="5080" indent="-1247140">
              <a:lnSpc>
                <a:spcPct val="155000"/>
              </a:lnSpc>
              <a:spcBef>
                <a:spcPts val="100"/>
              </a:spcBef>
            </a:pPr>
            <a:r>
              <a:rPr lang="en-US" sz="2400" spc="-5" dirty="0">
                <a:latin typeface="Arial"/>
                <a:cs typeface="Arial"/>
              </a:rPr>
              <a:t>NEPOOL Reliability </a:t>
            </a:r>
            <a:r>
              <a:rPr sz="2400" spc="-5" dirty="0">
                <a:latin typeface="Arial"/>
                <a:cs typeface="Arial"/>
              </a:rPr>
              <a:t> Committe</a:t>
            </a:r>
            <a:r>
              <a:rPr lang="en-US" sz="2400" spc="-5" dirty="0">
                <a:latin typeface="Arial"/>
                <a:cs typeface="Arial"/>
              </a:rPr>
              <a:t>e </a:t>
            </a:r>
            <a:r>
              <a:rPr sz="2400" spc="-5" dirty="0">
                <a:latin typeface="Arial"/>
                <a:cs typeface="Arial"/>
              </a:rPr>
              <a:t> Meeting</a:t>
            </a:r>
            <a:endParaRPr lang="en-US" sz="2400" spc="-5" dirty="0">
              <a:latin typeface="Arial"/>
              <a:cs typeface="Arial"/>
            </a:endParaRPr>
          </a:p>
          <a:p>
            <a:pPr marL="1259205" marR="5080" indent="-1247140">
              <a:lnSpc>
                <a:spcPct val="155000"/>
              </a:lnSpc>
              <a:spcBef>
                <a:spcPts val="100"/>
              </a:spcBef>
            </a:pPr>
            <a:r>
              <a:rPr lang="en-US" sz="2400" spc="-5" dirty="0">
                <a:latin typeface="Arial"/>
                <a:cs typeface="Arial"/>
              </a:rPr>
              <a:t>                     February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lang="en-US" sz="2400" spc="-5" dirty="0">
                <a:latin typeface="Arial"/>
                <a:cs typeface="Arial"/>
              </a:rPr>
              <a:t>19</a:t>
            </a:r>
            <a:r>
              <a:rPr sz="2400" spc="-5" dirty="0">
                <a:latin typeface="Arial"/>
                <a:cs typeface="Arial"/>
              </a:rPr>
              <a:t>, 20</a:t>
            </a:r>
            <a:r>
              <a:rPr lang="en-US" sz="2400" spc="-5" dirty="0">
                <a:latin typeface="Arial"/>
                <a:cs typeface="Arial"/>
              </a:rPr>
              <a:t>20</a:t>
            </a:r>
            <a:endParaRPr sz="2400" spc="-5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4669" y="831513"/>
            <a:ext cx="2510531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240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8829069" y="6748899"/>
            <a:ext cx="250190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r>
              <a:rPr lang="en-US" spc="80" dirty="0"/>
              <a:t>  9</a:t>
            </a:r>
            <a:endParaRPr spc="80" dirty="0"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305"/>
              </a:lnSpc>
            </a:pPr>
            <a:r>
              <a:rPr spc="50" dirty="0"/>
              <a:t>Safety </a:t>
            </a:r>
            <a:r>
              <a:rPr spc="20" dirty="0"/>
              <a:t>First </a:t>
            </a:r>
            <a:r>
              <a:rPr spc="80" dirty="0"/>
              <a:t>and</a:t>
            </a:r>
            <a:r>
              <a:rPr spc="-70" dirty="0"/>
              <a:t> </a:t>
            </a:r>
            <a:r>
              <a:rPr spc="10" dirty="0"/>
              <a:t>Always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1108977" y="1508245"/>
            <a:ext cx="7822565" cy="46910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283845" indent="-342900">
              <a:lnSpc>
                <a:spcPct val="100000"/>
              </a:lnSpc>
              <a:spcBef>
                <a:spcPts val="100"/>
              </a:spcBef>
              <a:buClr>
                <a:srgbClr val="007BC3"/>
              </a:buClr>
              <a:buChar char="□"/>
              <a:tabLst>
                <a:tab pos="354965" algn="l"/>
                <a:tab pos="355600" algn="l"/>
                <a:tab pos="3173730" algn="l"/>
              </a:tabLst>
            </a:pPr>
            <a:r>
              <a:rPr spc="75" dirty="0">
                <a:latin typeface="Arial" panose="020B0604020202020204" pitchFamily="34" charset="0"/>
                <a:cs typeface="Arial" panose="020B0604020202020204" pitchFamily="34" charset="0"/>
              </a:rPr>
              <a:t>Inspections</a:t>
            </a:r>
            <a:r>
              <a:rPr spc="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120" dirty="0"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spc="8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60" dirty="0">
                <a:latin typeface="Arial" panose="020B0604020202020204" pitchFamily="34" charset="0"/>
                <a:cs typeface="Arial" panose="020B0604020202020204" pitchFamily="34" charset="0"/>
              </a:rPr>
              <a:t>indicated</a:t>
            </a:r>
            <a:r>
              <a:rPr lang="en-US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30" dirty="0">
                <a:latin typeface="Arial" panose="020B0604020202020204" pitchFamily="34" charset="0"/>
                <a:cs typeface="Arial" panose="020B0604020202020204" pitchFamily="34" charset="0"/>
              </a:rPr>
              <a:t>significant </a:t>
            </a:r>
            <a:r>
              <a:rPr spc="85" dirty="0">
                <a:latin typeface="Arial" panose="020B0604020202020204" pitchFamily="34" charset="0"/>
                <a:cs typeface="Arial" panose="020B0604020202020204" pitchFamily="34" charset="0"/>
              </a:rPr>
              <a:t>degradation </a:t>
            </a:r>
            <a:r>
              <a:rPr spc="13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pc="140" dirty="0">
                <a:latin typeface="Arial" panose="020B0604020202020204" pitchFamily="34" charset="0"/>
                <a:cs typeface="Arial" panose="020B0604020202020204" pitchFamily="34" charset="0"/>
              </a:rPr>
              <a:t>decreased</a:t>
            </a:r>
            <a:r>
              <a:rPr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70" dirty="0">
                <a:latin typeface="Arial" panose="020B0604020202020204" pitchFamily="34" charset="0"/>
                <a:cs typeface="Arial" panose="020B0604020202020204" pitchFamily="34" charset="0"/>
              </a:rPr>
              <a:t>load </a:t>
            </a:r>
            <a:r>
              <a:rPr spc="40" dirty="0">
                <a:latin typeface="Arial" panose="020B0604020202020204" pitchFamily="34" charset="0"/>
                <a:cs typeface="Arial" panose="020B0604020202020204" pitchFamily="34" charset="0"/>
              </a:rPr>
              <a:t>carrying </a:t>
            </a:r>
            <a:r>
              <a:rPr spc="70" dirty="0">
                <a:latin typeface="Arial" panose="020B0604020202020204" pitchFamily="34" charset="0"/>
                <a:cs typeface="Arial" panose="020B0604020202020204" pitchFamily="34" charset="0"/>
              </a:rPr>
              <a:t>capacity 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pc="55" dirty="0">
                <a:latin typeface="Arial" panose="020B0604020202020204" pitchFamily="34" charset="0"/>
                <a:cs typeface="Arial" panose="020B0604020202020204" pitchFamily="34" charset="0"/>
              </a:rPr>
              <a:t>wood </a:t>
            </a:r>
            <a:r>
              <a:rPr spc="30" dirty="0">
                <a:latin typeface="Arial" panose="020B0604020202020204" pitchFamily="34" charset="0"/>
                <a:cs typeface="Arial" panose="020B0604020202020204" pitchFamily="34" charset="0"/>
              </a:rPr>
              <a:t>115-kV </a:t>
            </a:r>
            <a:r>
              <a:rPr spc="80" dirty="0">
                <a:latin typeface="Arial" panose="020B0604020202020204" pitchFamily="34" charset="0"/>
                <a:cs typeface="Arial" panose="020B0604020202020204" pitchFamily="34" charset="0"/>
              </a:rPr>
              <a:t>structures. </a:t>
            </a:r>
            <a:r>
              <a:rPr spc="70" dirty="0">
                <a:latin typeface="Arial" panose="020B0604020202020204" pitchFamily="34" charset="0"/>
                <a:cs typeface="Arial" panose="020B0604020202020204" pitchFamily="34" charset="0"/>
              </a:rPr>
              <a:t>Replacing </a:t>
            </a:r>
            <a:r>
              <a:rPr spc="95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pc="85" dirty="0">
                <a:latin typeface="Arial" panose="020B0604020202020204" pitchFamily="34" charset="0"/>
                <a:cs typeface="Arial" panose="020B0604020202020204" pitchFamily="34" charset="0"/>
              </a:rPr>
              <a:t>structures </a:t>
            </a:r>
            <a:r>
              <a:rPr spc="95" dirty="0">
                <a:latin typeface="Arial" panose="020B0604020202020204" pitchFamily="34" charset="0"/>
                <a:cs typeface="Arial" panose="020B0604020202020204" pitchFamily="34" charset="0"/>
              </a:rPr>
              <a:t>resolves </a:t>
            </a:r>
            <a:r>
              <a:rPr spc="20" dirty="0">
                <a:latin typeface="Arial" panose="020B0604020202020204" pitchFamily="34" charset="0"/>
                <a:cs typeface="Arial" panose="020B0604020202020204" pitchFamily="34" charset="0"/>
              </a:rPr>
              <a:t>multiple </a:t>
            </a:r>
            <a:r>
              <a:rPr spc="65" dirty="0">
                <a:latin typeface="Arial" panose="020B0604020202020204" pitchFamily="34" charset="0"/>
                <a:cs typeface="Arial" panose="020B0604020202020204" pitchFamily="34" charset="0"/>
              </a:rPr>
              <a:t>structural/hardware </a:t>
            </a:r>
            <a:r>
              <a:rPr spc="130" dirty="0">
                <a:latin typeface="Arial" panose="020B0604020202020204" pitchFamily="34" charset="0"/>
                <a:cs typeface="Arial" panose="020B0604020202020204" pitchFamily="34" charset="0"/>
              </a:rPr>
              <a:t>issues </a:t>
            </a:r>
            <a:r>
              <a:rPr spc="12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pc="95" dirty="0">
                <a:latin typeface="Arial" panose="020B0604020202020204" pitchFamily="34" charset="0"/>
                <a:cs typeface="Arial" panose="020B0604020202020204" pitchFamily="34" charset="0"/>
              </a:rPr>
              <a:t>supports </a:t>
            </a:r>
            <a:r>
              <a:rPr spc="120" dirty="0">
                <a:latin typeface="Arial" panose="020B0604020202020204" pitchFamily="34" charset="0"/>
                <a:cs typeface="Arial" panose="020B0604020202020204" pitchFamily="34" charset="0"/>
              </a:rPr>
              <a:t>safe and </a:t>
            </a:r>
            <a:r>
              <a:rPr spc="40" dirty="0">
                <a:latin typeface="Arial" panose="020B0604020202020204" pitchFamily="34" charset="0"/>
                <a:cs typeface="Arial" panose="020B0604020202020204" pitchFamily="34" charset="0"/>
              </a:rPr>
              <a:t>reliable</a:t>
            </a:r>
            <a:r>
              <a:rPr spc="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65" dirty="0">
                <a:latin typeface="Arial" panose="020B0604020202020204" pitchFamily="34" charset="0"/>
                <a:cs typeface="Arial" panose="020B0604020202020204" pitchFamily="34" charset="0"/>
              </a:rPr>
              <a:t>operation.</a:t>
            </a:r>
            <a:endParaRPr lang="en-US" spc="6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marR="5080" indent="-342900">
              <a:lnSpc>
                <a:spcPct val="100000"/>
              </a:lnSpc>
              <a:spcBef>
                <a:spcPts val="1185"/>
              </a:spcBef>
              <a:buClr>
                <a:srgbClr val="007BC3"/>
              </a:buClr>
              <a:buChar char="□"/>
              <a:tabLst>
                <a:tab pos="354965" algn="l"/>
                <a:tab pos="355600" algn="l"/>
              </a:tabLst>
            </a:pPr>
            <a:r>
              <a:rPr spc="110" dirty="0">
                <a:latin typeface="Arial" panose="020B0604020202020204" pitchFamily="34" charset="0"/>
                <a:cs typeface="Arial" panose="020B0604020202020204" pitchFamily="34" charset="0"/>
              </a:rPr>
              <a:t>Replace</a:t>
            </a:r>
            <a:r>
              <a:rPr spc="9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55" dirty="0">
                <a:latin typeface="Arial" panose="020B0604020202020204" pitchFamily="34" charset="0"/>
                <a:cs typeface="Arial" panose="020B0604020202020204" pitchFamily="34" charset="0"/>
              </a:rPr>
              <a:t>wood </a:t>
            </a:r>
            <a:r>
              <a:rPr spc="30" dirty="0">
                <a:latin typeface="Arial" panose="020B0604020202020204" pitchFamily="34" charset="0"/>
                <a:cs typeface="Arial" panose="020B0604020202020204" pitchFamily="34" charset="0"/>
              </a:rPr>
              <a:t>115-kV </a:t>
            </a:r>
            <a:r>
              <a:rPr spc="85" dirty="0">
                <a:latin typeface="Arial" panose="020B0604020202020204" pitchFamily="34" charset="0"/>
                <a:cs typeface="Arial" panose="020B0604020202020204" pitchFamily="34" charset="0"/>
              </a:rPr>
              <a:t>structures </a:t>
            </a:r>
            <a:r>
              <a:rPr lang="en-US" spc="-15" dirty="0">
                <a:latin typeface="Arial" panose="020B0604020202020204" pitchFamily="34" charset="0"/>
                <a:cs typeface="Arial" panose="020B0604020202020204" pitchFamily="34" charset="0"/>
              </a:rPr>
              <a:t>with steel pole structures based on identified deficiencies found during inspections.</a:t>
            </a:r>
            <a:endParaRPr lang="en-US" spc="7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5015" indent="-285750">
              <a:lnSpc>
                <a:spcPct val="100000"/>
              </a:lnSpc>
              <a:spcBef>
                <a:spcPts val="1190"/>
              </a:spcBef>
              <a:buFont typeface="Arial" panose="020B0604020202020204" pitchFamily="34" charset="0"/>
              <a:buChar char="•"/>
              <a:tabLst>
                <a:tab pos="756285" algn="l"/>
              </a:tabLst>
            </a:pPr>
            <a:r>
              <a:rPr spc="100" dirty="0">
                <a:solidFill>
                  <a:srgbClr val="007B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spc="70" dirty="0">
                <a:latin typeface="Arial" panose="020B0604020202020204" pitchFamily="34" charset="0"/>
                <a:cs typeface="Arial" panose="020B0604020202020204" pitchFamily="34" charset="0"/>
              </a:rPr>
              <a:t>Hardware, </a:t>
            </a:r>
            <a:r>
              <a:rPr spc="60" dirty="0">
                <a:latin typeface="Arial" panose="020B0604020202020204" pitchFamily="34" charset="0"/>
                <a:cs typeface="Arial" panose="020B0604020202020204" pitchFamily="34" charset="0"/>
              </a:rPr>
              <a:t>insulators, </a:t>
            </a:r>
            <a:r>
              <a:rPr spc="13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pc="85" dirty="0">
                <a:latin typeface="Arial" panose="020B0604020202020204" pitchFamily="34" charset="0"/>
                <a:cs typeface="Arial" panose="020B0604020202020204" pitchFamily="34" charset="0"/>
              </a:rPr>
              <a:t>guys </a:t>
            </a:r>
            <a:r>
              <a:rPr spc="5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pc="140" dirty="0">
                <a:latin typeface="Arial" panose="020B0604020202020204" pitchFamily="34" charset="0"/>
                <a:cs typeface="Arial" panose="020B0604020202020204" pitchFamily="34" charset="0"/>
              </a:rPr>
              <a:t>be </a:t>
            </a:r>
            <a:r>
              <a:rPr spc="95" dirty="0">
                <a:latin typeface="Arial" panose="020B0604020202020204" pitchFamily="34" charset="0"/>
                <a:cs typeface="Arial" panose="020B0604020202020204" pitchFamily="34" charset="0"/>
              </a:rPr>
              <a:t>replaced </a:t>
            </a:r>
            <a:r>
              <a:rPr spc="-15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80" dirty="0">
                <a:latin typeface="Arial" panose="020B0604020202020204" pitchFamily="34" charset="0"/>
                <a:cs typeface="Arial" panose="020B0604020202020204" pitchFamily="34" charset="0"/>
              </a:rPr>
              <a:t>structures.</a:t>
            </a:r>
            <a:endParaRPr lang="en-US" spc="8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marR="5080" lvl="0" indent="-342900" defTabSz="914400" eaLnBrk="1" fontAlgn="auto" latinLnBrk="0" hangingPunct="1">
              <a:lnSpc>
                <a:spcPct val="100000"/>
              </a:lnSpc>
              <a:spcBef>
                <a:spcPts val="1185"/>
              </a:spcBef>
              <a:spcAft>
                <a:spcPts val="0"/>
              </a:spcAft>
              <a:buClr>
                <a:srgbClr val="007BC3"/>
              </a:buClr>
              <a:buSzTx/>
              <a:buFontTx/>
              <a:buChar char="□"/>
              <a:tabLst>
                <a:tab pos="354965" algn="l"/>
                <a:tab pos="355600" algn="l"/>
              </a:tabLst>
              <a:defRPr/>
            </a:pPr>
            <a:r>
              <a:rPr lang="en-US" spc="11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new structures designed to meet current design criteria.</a:t>
            </a:r>
            <a:endParaRPr lang="en-US" spc="75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185"/>
              </a:spcBef>
              <a:buClr>
                <a:srgbClr val="007BC3"/>
              </a:buClr>
              <a:tabLst>
                <a:tab pos="354965" algn="l"/>
                <a:tab pos="355600" algn="l"/>
              </a:tabLst>
            </a:pPr>
            <a:endParaRPr lang="en-US" spc="3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b="1" spc="1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b="1" spc="100" dirty="0">
                <a:latin typeface="Arial" panose="020B0604020202020204" pitchFamily="34" charset="0"/>
                <a:cs typeface="Arial" panose="020B0604020202020204" pitchFamily="34" charset="0"/>
              </a:rPr>
              <a:t> total estimated</a:t>
            </a:r>
            <a:r>
              <a:rPr lang="en-US" b="1" spc="65" dirty="0">
                <a:latin typeface="Arial" panose="020B0604020202020204" pitchFamily="34" charset="0"/>
                <a:cs typeface="Arial" panose="020B0604020202020204" pitchFamily="34" charset="0"/>
              </a:rPr>
              <a:t> TCA cost</a:t>
            </a:r>
            <a:r>
              <a:rPr b="1" spc="1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spc="-5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b="1" spc="-5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b="1" spc="25" dirty="0">
                <a:latin typeface="Arial" panose="020B0604020202020204" pitchFamily="34" charset="0"/>
                <a:cs typeface="Arial" panose="020B0604020202020204" pitchFamily="34" charset="0"/>
              </a:rPr>
              <a:t>115-kV </a:t>
            </a:r>
            <a:r>
              <a:rPr b="1" spc="75" dirty="0">
                <a:latin typeface="Arial" panose="020B0604020202020204" pitchFamily="34" charset="0"/>
                <a:cs typeface="Arial" panose="020B0604020202020204" pitchFamily="34" charset="0"/>
              </a:rPr>
              <a:t>structure </a:t>
            </a:r>
            <a:r>
              <a:rPr b="1" spc="95" dirty="0">
                <a:latin typeface="Arial" panose="020B0604020202020204" pitchFamily="34" charset="0"/>
                <a:cs typeface="Arial" panose="020B0604020202020204" pitchFamily="34" charset="0"/>
              </a:rPr>
              <a:t>replacement</a:t>
            </a:r>
            <a:r>
              <a:rPr lang="en-US" b="1" spc="95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b="1" spc="9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spc="45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b="1" spc="9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en-US" b="1" spc="9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spc="85" dirty="0">
                <a:latin typeface="Arial" panose="020B0604020202020204" pitchFamily="34" charset="0"/>
                <a:cs typeface="Arial" panose="020B0604020202020204" pitchFamily="34" charset="0"/>
              </a:rPr>
              <a:t>$236.6M</a:t>
            </a:r>
          </a:p>
          <a:p>
            <a:pPr marL="12700">
              <a:lnSpc>
                <a:spcPct val="100000"/>
              </a:lnSpc>
              <a:spcBef>
                <a:spcPts val="1190"/>
              </a:spcBef>
            </a:pPr>
            <a:endParaRPr lang="en-US" b="1" spc="8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lang="en-US" spc="55" dirty="0">
                <a:latin typeface="Arial" panose="020B0604020202020204" pitchFamily="34" charset="0"/>
                <a:cs typeface="Arial" panose="020B0604020202020204" pitchFamily="34" charset="0"/>
              </a:rPr>
              <a:t>Note: The ISO-NE PAC presentation was October 17, 2018</a:t>
            </a:r>
            <a:endParaRPr spc="5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133" y="831589"/>
            <a:ext cx="176212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Qu</a:t>
            </a:r>
            <a:r>
              <a:rPr sz="2800" dirty="0"/>
              <a:t>es</a:t>
            </a:r>
            <a:r>
              <a:rPr sz="2800" spc="-5" dirty="0"/>
              <a:t>ti</a:t>
            </a:r>
            <a:r>
              <a:rPr sz="2800" spc="-10" dirty="0"/>
              <a:t>on</a:t>
            </a:r>
            <a:r>
              <a:rPr sz="2800" spc="-5" dirty="0"/>
              <a:t>s</a:t>
            </a:r>
            <a:endParaRPr sz="2800" dirty="0"/>
          </a:p>
        </p:txBody>
      </p:sp>
      <p:sp>
        <p:nvSpPr>
          <p:cNvPr id="3" name="object 3"/>
          <p:cNvSpPr/>
          <p:nvPr/>
        </p:nvSpPr>
        <p:spPr>
          <a:xfrm>
            <a:off x="2871216" y="2045692"/>
            <a:ext cx="4393691" cy="41905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8827512" y="6768816"/>
            <a:ext cx="249554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475"/>
              </a:lnSpc>
            </a:pPr>
            <a:r>
              <a:rPr dirty="0"/>
              <a:t>1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80"/>
              </a:lnSpc>
            </a:pPr>
            <a:r>
              <a:rPr dirty="0"/>
              <a:t>Safety </a:t>
            </a:r>
            <a:r>
              <a:rPr spc="-5" dirty="0"/>
              <a:t>First and</a:t>
            </a:r>
            <a:r>
              <a:rPr spc="-90" dirty="0"/>
              <a:t> </a:t>
            </a:r>
            <a:r>
              <a:rPr spc="-10" dirty="0"/>
              <a:t>Always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4668" y="833074"/>
            <a:ext cx="1748531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15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3200" spc="305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sz="3200" spc="320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sz="3200" spc="305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sz="3200" spc="310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928159" y="6748899"/>
            <a:ext cx="150495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r>
              <a:rPr lang="en-US" sz="1400" spc="80" dirty="0">
                <a:latin typeface="Times New Roman"/>
                <a:cs typeface="Times New Roman"/>
              </a:rPr>
              <a:t>1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305"/>
              </a:lnSpc>
            </a:pPr>
            <a:r>
              <a:rPr spc="50" dirty="0"/>
              <a:t>Safety </a:t>
            </a:r>
            <a:r>
              <a:rPr spc="20" dirty="0"/>
              <a:t>First </a:t>
            </a:r>
            <a:r>
              <a:rPr spc="80" dirty="0"/>
              <a:t>and</a:t>
            </a:r>
            <a:r>
              <a:rPr spc="-70" dirty="0"/>
              <a:t> </a:t>
            </a:r>
            <a:r>
              <a:rPr spc="10" dirty="0"/>
              <a:t>Always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95400" y="1600200"/>
            <a:ext cx="5177518" cy="2541080"/>
          </a:xfrm>
          <a:prstGeom prst="rect">
            <a:avLst/>
          </a:prstGeom>
        </p:spPr>
        <p:txBody>
          <a:bodyPr vert="horz" wrap="square" lIns="0" tIns="179705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415"/>
              </a:spcBef>
              <a:buClr>
                <a:srgbClr val="007BC3"/>
              </a:buClr>
              <a:buChar char="□"/>
              <a:tabLst>
                <a:tab pos="354965" algn="l"/>
                <a:tab pos="355600" algn="l"/>
              </a:tabLst>
            </a:pPr>
            <a:r>
              <a:rPr sz="2000" dirty="0">
                <a:latin typeface="Arial"/>
                <a:cs typeface="Arial"/>
              </a:rPr>
              <a:t>Project Scope Summary</a:t>
            </a:r>
          </a:p>
          <a:p>
            <a:pPr marL="354965" indent="-342265">
              <a:lnSpc>
                <a:spcPct val="100000"/>
              </a:lnSpc>
              <a:spcBef>
                <a:spcPts val="1320"/>
              </a:spcBef>
              <a:buClr>
                <a:srgbClr val="007BC3"/>
              </a:buClr>
              <a:buChar char="□"/>
              <a:tabLst>
                <a:tab pos="354965" algn="l"/>
                <a:tab pos="355600" algn="l"/>
              </a:tabLst>
            </a:pPr>
            <a:r>
              <a:rPr lang="en-US" sz="2000" dirty="0">
                <a:latin typeface="Arial"/>
                <a:cs typeface="Arial"/>
              </a:rPr>
              <a:t>Geographic Locations</a:t>
            </a:r>
          </a:p>
          <a:p>
            <a:pPr marL="354965" indent="-342265">
              <a:lnSpc>
                <a:spcPct val="100000"/>
              </a:lnSpc>
              <a:spcBef>
                <a:spcPts val="1320"/>
              </a:spcBef>
              <a:buClr>
                <a:srgbClr val="007BC3"/>
              </a:buClr>
              <a:buChar char="□"/>
              <a:tabLst>
                <a:tab pos="354965" algn="l"/>
                <a:tab pos="355600" algn="l"/>
              </a:tabLst>
            </a:pPr>
            <a:r>
              <a:rPr lang="en-US" sz="2000" dirty="0">
                <a:latin typeface="Arial"/>
                <a:cs typeface="Arial"/>
              </a:rPr>
              <a:t>Structure Inspections</a:t>
            </a:r>
            <a:endParaRPr sz="2000" dirty="0">
              <a:latin typeface="Arial"/>
              <a:cs typeface="Arial"/>
            </a:endParaRPr>
          </a:p>
          <a:p>
            <a:pPr marL="354965" indent="-342265">
              <a:lnSpc>
                <a:spcPct val="100000"/>
              </a:lnSpc>
              <a:spcBef>
                <a:spcPts val="1920"/>
              </a:spcBef>
              <a:buClr>
                <a:srgbClr val="007BC3"/>
              </a:buClr>
              <a:buChar char="□"/>
              <a:tabLst>
                <a:tab pos="354965" algn="l"/>
                <a:tab pos="355600" algn="l"/>
              </a:tabLst>
            </a:pPr>
            <a:r>
              <a:rPr lang="en-US" sz="2000" dirty="0">
                <a:latin typeface="Arial"/>
                <a:cs typeface="Arial"/>
              </a:rPr>
              <a:t>Cost Summary </a:t>
            </a:r>
          </a:p>
          <a:p>
            <a:pPr marL="354965" indent="-342265">
              <a:lnSpc>
                <a:spcPct val="100000"/>
              </a:lnSpc>
              <a:spcBef>
                <a:spcPts val="1920"/>
              </a:spcBef>
              <a:buClr>
                <a:srgbClr val="007BC3"/>
              </a:buClr>
              <a:buChar char="□"/>
              <a:tabLst>
                <a:tab pos="354965" algn="l"/>
                <a:tab pos="355600" algn="l"/>
              </a:tabLst>
            </a:pPr>
            <a:endParaRPr lang="en-US"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4668" y="831513"/>
            <a:ext cx="5710932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220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</a:t>
            </a:r>
            <a:r>
              <a:rPr sz="3200" spc="310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Scope</a:t>
            </a:r>
            <a:r>
              <a:rPr sz="3200" spc="-120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200" spc="260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928159" y="6748899"/>
            <a:ext cx="150495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r>
              <a:rPr lang="en-US" sz="1400" spc="80" dirty="0">
                <a:latin typeface="Times New Roman"/>
                <a:cs typeface="Times New Roman"/>
              </a:rPr>
              <a:t>2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305"/>
              </a:lnSpc>
            </a:pPr>
            <a:r>
              <a:rPr spc="50" dirty="0"/>
              <a:t>Safety </a:t>
            </a:r>
            <a:r>
              <a:rPr spc="20" dirty="0"/>
              <a:t>First </a:t>
            </a:r>
            <a:r>
              <a:rPr spc="80" dirty="0"/>
              <a:t>and</a:t>
            </a:r>
            <a:r>
              <a:rPr spc="-70" dirty="0"/>
              <a:t> </a:t>
            </a:r>
            <a:r>
              <a:rPr spc="10" dirty="0"/>
              <a:t>Always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66800" y="1440574"/>
            <a:ext cx="6959600" cy="4142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683260" indent="-342900">
              <a:lnSpc>
                <a:spcPct val="100000"/>
              </a:lnSpc>
              <a:spcBef>
                <a:spcPts val="100"/>
              </a:spcBef>
              <a:buClr>
                <a:srgbClr val="007BC3"/>
              </a:buClr>
              <a:buChar char="□"/>
              <a:tabLst>
                <a:tab pos="354965" algn="l"/>
                <a:tab pos="355600" algn="l"/>
              </a:tabLst>
            </a:pPr>
            <a:r>
              <a:rPr sz="1800" spc="95" dirty="0">
                <a:latin typeface="Arial" panose="020B0604020202020204" pitchFamily="34" charset="0"/>
                <a:cs typeface="Arial" panose="020B0604020202020204" pitchFamily="34" charset="0"/>
              </a:rPr>
              <a:t>Eversource </a:t>
            </a:r>
            <a:r>
              <a:rPr sz="1800" spc="120" dirty="0">
                <a:latin typeface="Arial" panose="020B0604020202020204" pitchFamily="34" charset="0"/>
                <a:cs typeface="Arial" panose="020B0604020202020204" pitchFamily="34" charset="0"/>
              </a:rPr>
              <a:t>Manages </a:t>
            </a:r>
            <a:r>
              <a:rPr sz="1800" spc="85" dirty="0">
                <a:latin typeface="Arial" panose="020B0604020202020204" pitchFamily="34" charset="0"/>
                <a:cs typeface="Arial" panose="020B0604020202020204" pitchFamily="34" charset="0"/>
              </a:rPr>
              <a:t>~4,000 </a:t>
            </a:r>
            <a:r>
              <a:rPr sz="1800" spc="5" dirty="0">
                <a:latin typeface="Arial" panose="020B0604020202020204" pitchFamily="34" charset="0"/>
                <a:cs typeface="Arial" panose="020B0604020202020204" pitchFamily="34" charset="0"/>
              </a:rPr>
              <a:t>Circuit </a:t>
            </a:r>
            <a:r>
              <a:rPr sz="1800" spc="15" dirty="0">
                <a:latin typeface="Arial" panose="020B0604020202020204" pitchFamily="34" charset="0"/>
                <a:cs typeface="Arial" panose="020B0604020202020204" pitchFamily="34" charset="0"/>
              </a:rPr>
              <a:t>Miles </a:t>
            </a:r>
            <a:r>
              <a:rPr sz="1800" spc="-1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1800" spc="80" dirty="0">
                <a:latin typeface="Arial" panose="020B0604020202020204" pitchFamily="34" charset="0"/>
                <a:cs typeface="Arial" panose="020B0604020202020204" pitchFamily="34" charset="0"/>
              </a:rPr>
              <a:t>Transmission </a:t>
            </a:r>
            <a:r>
              <a:rPr sz="1800" spc="50" dirty="0">
                <a:latin typeface="Arial" panose="020B0604020202020204" pitchFamily="34" charset="0"/>
                <a:cs typeface="Arial" panose="020B0604020202020204" pitchFamily="34" charset="0"/>
              </a:rPr>
              <a:t>Voltage OH lines, </a:t>
            </a:r>
            <a:r>
              <a:rPr sz="1800" spc="25" dirty="0">
                <a:latin typeface="Arial" panose="020B0604020202020204" pitchFamily="34" charset="0"/>
                <a:cs typeface="Arial" panose="020B0604020202020204" pitchFamily="34" charset="0"/>
              </a:rPr>
              <a:t>including </a:t>
            </a:r>
            <a:r>
              <a:rPr sz="1800" spc="90" dirty="0">
                <a:latin typeface="Arial" panose="020B0604020202020204" pitchFamily="34" charset="0"/>
                <a:cs typeface="Arial" panose="020B0604020202020204" pitchFamily="34" charset="0"/>
              </a:rPr>
              <a:t>~3400 </a:t>
            </a:r>
            <a:r>
              <a:rPr sz="1800" spc="75" dirty="0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r>
              <a:rPr sz="1800" spc="8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50" dirty="0">
                <a:latin typeface="Arial" panose="020B0604020202020204" pitchFamily="34" charset="0"/>
                <a:cs typeface="Arial" panose="020B0604020202020204" pitchFamily="34" charset="0"/>
              </a:rPr>
              <a:t>miles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1195"/>
              </a:spcBef>
              <a:buClr>
                <a:srgbClr val="007BC3"/>
              </a:buClr>
              <a:buChar char="–"/>
              <a:tabLst>
                <a:tab pos="756285" algn="l"/>
                <a:tab pos="756920" algn="l"/>
              </a:tabLst>
            </a:pPr>
            <a:r>
              <a:rPr sz="1600" spc="40" dirty="0">
                <a:latin typeface="Arial" panose="020B0604020202020204" pitchFamily="34" charset="0"/>
                <a:cs typeface="Arial" panose="020B0604020202020204" pitchFamily="34" charset="0"/>
              </a:rPr>
              <a:t>Nearly </a:t>
            </a:r>
            <a:r>
              <a:rPr sz="1600" spc="90" dirty="0">
                <a:latin typeface="Arial" panose="020B0604020202020204" pitchFamily="34" charset="0"/>
                <a:cs typeface="Arial" panose="020B0604020202020204" pitchFamily="34" charset="0"/>
              </a:rPr>
              <a:t>40%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1600" spc="-5" dirty="0">
                <a:latin typeface="Arial" panose="020B0604020202020204" pitchFamily="34" charset="0"/>
                <a:cs typeface="Arial" panose="020B0604020202020204" pitchFamily="34" charset="0"/>
              </a:rPr>
              <a:t>all </a:t>
            </a:r>
            <a:r>
              <a:rPr sz="1600" spc="70" dirty="0">
                <a:latin typeface="Arial" panose="020B0604020202020204" pitchFamily="34" charset="0"/>
                <a:cs typeface="Arial" panose="020B0604020202020204" pitchFamily="34" charset="0"/>
              </a:rPr>
              <a:t>transmission </a:t>
            </a:r>
            <a:r>
              <a:rPr sz="1600" spc="-5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1600" spc="55" dirty="0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sz="1600" spc="1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75" dirty="0">
                <a:latin typeface="Arial" panose="020B0604020202020204" pitchFamily="34" charset="0"/>
                <a:cs typeface="Arial" panose="020B0604020202020204" pitchFamily="34" charset="0"/>
              </a:rPr>
              <a:t>England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1055"/>
              </a:spcBef>
              <a:buClr>
                <a:srgbClr val="007BC3"/>
              </a:buClr>
              <a:buChar char="–"/>
              <a:tabLst>
                <a:tab pos="756285" algn="l"/>
                <a:tab pos="756920" algn="l"/>
              </a:tabLst>
            </a:pPr>
            <a:r>
              <a:rPr sz="1600" spc="85" dirty="0">
                <a:latin typeface="Arial" panose="020B0604020202020204" pitchFamily="34" charset="0"/>
                <a:cs typeface="Arial" panose="020B0604020202020204" pitchFamily="34" charset="0"/>
              </a:rPr>
              <a:t>Eversource </a:t>
            </a:r>
            <a:r>
              <a:rPr sz="1600" spc="65" dirty="0">
                <a:latin typeface="Arial" panose="020B0604020202020204" pitchFamily="34" charset="0"/>
                <a:cs typeface="Arial" panose="020B0604020202020204" pitchFamily="34" charset="0"/>
              </a:rPr>
              <a:t>maintains </a:t>
            </a:r>
            <a:r>
              <a:rPr sz="1600" spc="60" dirty="0">
                <a:latin typeface="Arial" panose="020B0604020202020204" pitchFamily="34" charset="0"/>
                <a:cs typeface="Arial" panose="020B0604020202020204" pitchFamily="34" charset="0"/>
              </a:rPr>
              <a:t>over </a:t>
            </a:r>
            <a:r>
              <a:rPr sz="1600" spc="75" dirty="0">
                <a:latin typeface="Arial" panose="020B0604020202020204" pitchFamily="34" charset="0"/>
                <a:cs typeface="Arial" panose="020B0604020202020204" pitchFamily="34" charset="0"/>
              </a:rPr>
              <a:t>20,000 </a:t>
            </a:r>
            <a:r>
              <a:rPr sz="1600" spc="25" dirty="0">
                <a:latin typeface="Arial" panose="020B0604020202020204" pitchFamily="34" charset="0"/>
                <a:cs typeface="Arial" panose="020B0604020202020204" pitchFamily="34" charset="0"/>
              </a:rPr>
              <a:t>115-kV</a:t>
            </a:r>
            <a:r>
              <a:rPr sz="16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75" dirty="0">
                <a:latin typeface="Arial" panose="020B0604020202020204" pitchFamily="34" charset="0"/>
                <a:cs typeface="Arial" panose="020B0604020202020204" pitchFamily="34" charset="0"/>
              </a:rPr>
              <a:t>structures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marR="806450" indent="-342900">
              <a:lnSpc>
                <a:spcPct val="100000"/>
              </a:lnSpc>
              <a:spcBef>
                <a:spcPts val="1050"/>
              </a:spcBef>
              <a:buClr>
                <a:srgbClr val="007BC3"/>
              </a:buClr>
              <a:buChar char="□"/>
              <a:tabLst>
                <a:tab pos="354965" algn="l"/>
                <a:tab pos="355600" algn="l"/>
              </a:tabLst>
            </a:pPr>
            <a:r>
              <a:rPr sz="1800" spc="70" dirty="0">
                <a:latin typeface="Arial" panose="020B0604020202020204" pitchFamily="34" charset="0"/>
                <a:cs typeface="Arial" panose="020B0604020202020204" pitchFamily="34" charset="0"/>
              </a:rPr>
              <a:t>Wood </a:t>
            </a:r>
            <a:r>
              <a:rPr sz="1800" spc="90" dirty="0">
                <a:latin typeface="Arial" panose="020B0604020202020204" pitchFamily="34" charset="0"/>
                <a:cs typeface="Arial" panose="020B0604020202020204" pitchFamily="34" charset="0"/>
              </a:rPr>
              <a:t>poles </a:t>
            </a:r>
            <a:r>
              <a:rPr sz="1800" spc="130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sz="1800" spc="60" dirty="0">
                <a:latin typeface="Arial" panose="020B0604020202020204" pitchFamily="34" charset="0"/>
                <a:cs typeface="Arial" panose="020B0604020202020204" pitchFamily="34" charset="0"/>
              </a:rPr>
              <a:t>showing </a:t>
            </a:r>
            <a:r>
              <a:rPr sz="1800" spc="30" dirty="0">
                <a:latin typeface="Arial" panose="020B0604020202020204" pitchFamily="34" charset="0"/>
                <a:cs typeface="Arial" panose="020B0604020202020204" pitchFamily="34" charset="0"/>
              </a:rPr>
              <a:t>significant </a:t>
            </a:r>
            <a:r>
              <a:rPr sz="1800" spc="90" dirty="0">
                <a:latin typeface="Arial" panose="020B0604020202020204" pitchFamily="34" charset="0"/>
                <a:cs typeface="Arial" panose="020B0604020202020204" pitchFamily="34" charset="0"/>
              </a:rPr>
              <a:t>signs </a:t>
            </a:r>
            <a:r>
              <a:rPr sz="18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1800" spc="90" dirty="0">
                <a:latin typeface="Arial" panose="020B0604020202020204" pitchFamily="34" charset="0"/>
                <a:cs typeface="Arial" panose="020B0604020202020204" pitchFamily="34" charset="0"/>
              </a:rPr>
              <a:t>age-related </a:t>
            </a:r>
            <a:r>
              <a:rPr sz="1800" spc="85" dirty="0">
                <a:latin typeface="Arial" panose="020B0604020202020204" pitchFamily="34" charset="0"/>
                <a:cs typeface="Arial" panose="020B0604020202020204" pitchFamily="34" charset="0"/>
              </a:rPr>
              <a:t>degradation </a:t>
            </a:r>
            <a:r>
              <a:rPr sz="1800" spc="13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1800" spc="1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800" spc="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80" dirty="0">
                <a:latin typeface="Arial" panose="020B0604020202020204" pitchFamily="34" charset="0"/>
                <a:cs typeface="Arial" panose="020B0604020202020204" pitchFamily="34" charset="0"/>
              </a:rPr>
              <a:t>program</a:t>
            </a:r>
            <a:r>
              <a:rPr lang="en-US" sz="1800" spc="8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45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sz="1800" spc="80" dirty="0">
                <a:latin typeface="Arial" panose="020B0604020202020204" pitchFamily="34" charset="0"/>
                <a:cs typeface="Arial" panose="020B0604020202020204" pitchFamily="34" charset="0"/>
              </a:rPr>
              <a:t>underway </a:t>
            </a:r>
            <a:r>
              <a:rPr sz="1800" spc="5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1800" spc="135" dirty="0">
                <a:latin typeface="Arial" panose="020B0604020202020204" pitchFamily="34" charset="0"/>
                <a:cs typeface="Arial" panose="020B0604020202020204" pitchFamily="34" charset="0"/>
              </a:rPr>
              <a:t>address</a:t>
            </a:r>
            <a:r>
              <a:rPr sz="1800" spc="-22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114" dirty="0">
                <a:latin typeface="Arial" panose="020B0604020202020204" pitchFamily="34" charset="0"/>
                <a:cs typeface="Arial" panose="020B0604020202020204" pitchFamily="34" charset="0"/>
              </a:rPr>
              <a:t>those </a:t>
            </a:r>
            <a:r>
              <a:rPr sz="1800" spc="85" dirty="0">
                <a:latin typeface="Arial" panose="020B0604020202020204" pitchFamily="34" charset="0"/>
                <a:cs typeface="Arial" panose="020B0604020202020204" pitchFamily="34" charset="0"/>
              </a:rPr>
              <a:t>structures </a:t>
            </a:r>
            <a:r>
              <a:rPr sz="1800" spc="90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sz="1800" spc="60" dirty="0">
                <a:latin typeface="Arial" panose="020B0604020202020204" pitchFamily="34" charset="0"/>
                <a:cs typeface="Arial" panose="020B0604020202020204" pitchFamily="34" charset="0"/>
              </a:rPr>
              <a:t>our </a:t>
            </a:r>
            <a:r>
              <a:rPr sz="1800" spc="80" dirty="0">
                <a:latin typeface="Arial" panose="020B0604020202020204" pitchFamily="34" charset="0"/>
                <a:cs typeface="Arial" panose="020B0604020202020204" pitchFamily="34" charset="0"/>
              </a:rPr>
              <a:t>transmission</a:t>
            </a:r>
            <a:r>
              <a:rPr sz="18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110" dirty="0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marR="5080" indent="-342900">
              <a:lnSpc>
                <a:spcPct val="100000"/>
              </a:lnSpc>
              <a:spcBef>
                <a:spcPts val="1185"/>
              </a:spcBef>
              <a:buClr>
                <a:srgbClr val="007BC3"/>
              </a:buClr>
              <a:buChar char="□"/>
              <a:tabLst>
                <a:tab pos="354965" algn="l"/>
                <a:tab pos="355600" algn="l"/>
              </a:tabLst>
            </a:pPr>
            <a:r>
              <a:rPr sz="1800" spc="45" dirty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sz="1800" spc="85" dirty="0">
                <a:latin typeface="Arial" panose="020B0604020202020204" pitchFamily="34" charset="0"/>
                <a:cs typeface="Arial" panose="020B0604020202020204" pitchFamily="34" charset="0"/>
              </a:rPr>
              <a:t>presentation </a:t>
            </a:r>
            <a:r>
              <a:rPr lang="en-US" spc="85" dirty="0">
                <a:latin typeface="Arial" panose="020B0604020202020204" pitchFamily="34" charset="0"/>
                <a:cs typeface="Arial" panose="020B0604020202020204" pitchFamily="34" charset="0"/>
              </a:rPr>
              <a:t>provides an overview of the TCAs covering the </a:t>
            </a:r>
            <a:r>
              <a:rPr spc="85" dirty="0">
                <a:latin typeface="Arial" panose="020B0604020202020204" pitchFamily="34" charset="0"/>
                <a:cs typeface="Arial" panose="020B0604020202020204" pitchFamily="34" charset="0"/>
              </a:rPr>
              <a:t>2018-2019 replacement program for  </a:t>
            </a:r>
            <a:r>
              <a:rPr sz="1800" spc="95" dirty="0">
                <a:latin typeface="Arial" panose="020B0604020202020204" pitchFamily="34" charset="0"/>
                <a:cs typeface="Arial" panose="020B0604020202020204" pitchFamily="34" charset="0"/>
              </a:rPr>
              <a:t>Eversource </a:t>
            </a:r>
            <a:r>
              <a:rPr sz="1800" spc="30" dirty="0">
                <a:latin typeface="Arial" panose="020B0604020202020204" pitchFamily="34" charset="0"/>
                <a:cs typeface="Arial" panose="020B0604020202020204" pitchFamily="34" charset="0"/>
              </a:rPr>
              <a:t>115-kV </a:t>
            </a:r>
            <a:r>
              <a:rPr sz="1800" spc="60" dirty="0">
                <a:latin typeface="Arial" panose="020B0604020202020204" pitchFamily="34" charset="0"/>
                <a:cs typeface="Arial" panose="020B0604020202020204" pitchFamily="34" charset="0"/>
              </a:rPr>
              <a:t>wood </a:t>
            </a:r>
            <a:r>
              <a:rPr sz="1800" spc="80" dirty="0">
                <a:latin typeface="Arial" panose="020B0604020202020204" pitchFamily="34" charset="0"/>
                <a:cs typeface="Arial" panose="020B0604020202020204" pitchFamily="34" charset="0"/>
              </a:rPr>
              <a:t>transmission </a:t>
            </a:r>
            <a:r>
              <a:rPr sz="1800" spc="90" dirty="0">
                <a:latin typeface="Arial" panose="020B0604020202020204" pitchFamily="34" charset="0"/>
                <a:cs typeface="Arial" panose="020B0604020202020204" pitchFamily="34" charset="0"/>
              </a:rPr>
              <a:t>poles </a:t>
            </a:r>
            <a:r>
              <a:rPr sz="1800" spc="35" dirty="0">
                <a:latin typeface="Arial" panose="020B0604020202020204" pitchFamily="34" charset="0"/>
                <a:cs typeface="Arial" panose="020B0604020202020204" pitchFamily="34" charset="0"/>
              </a:rPr>
              <a:t>requiring </a:t>
            </a:r>
            <a:r>
              <a:rPr sz="1800" spc="95" dirty="0">
                <a:latin typeface="Arial" panose="020B0604020202020204" pitchFamily="34" charset="0"/>
                <a:cs typeface="Arial" panose="020B0604020202020204" pitchFamily="34" charset="0"/>
              </a:rPr>
              <a:t>replacement </a:t>
            </a:r>
            <a:r>
              <a:rPr sz="1800" spc="130" dirty="0">
                <a:latin typeface="Arial" panose="020B0604020202020204" pitchFamily="34" charset="0"/>
                <a:cs typeface="Arial" panose="020B0604020202020204" pitchFamily="34" charset="0"/>
              </a:rPr>
              <a:t>due </a:t>
            </a:r>
            <a:r>
              <a:rPr sz="1800" spc="5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1800" spc="-7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80" dirty="0">
                <a:latin typeface="Arial" panose="020B0604020202020204" pitchFamily="34" charset="0"/>
                <a:cs typeface="Arial" panose="020B0604020202020204" pitchFamily="34" charset="0"/>
              </a:rPr>
              <a:t>degradation.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47800" y="5663979"/>
            <a:ext cx="6439535" cy="84446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marR="5080" indent="-286385">
              <a:lnSpc>
                <a:spcPct val="100000"/>
              </a:lnSpc>
              <a:spcBef>
                <a:spcPts val="105"/>
              </a:spcBef>
              <a:buClr>
                <a:srgbClr val="007BC3"/>
              </a:buClr>
              <a:buChar char="–"/>
              <a:tabLst>
                <a:tab pos="299085" algn="l"/>
                <a:tab pos="299720" algn="l"/>
              </a:tabLst>
            </a:pPr>
            <a:r>
              <a:rPr lang="en-US" spc="114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spc="114" dirty="0">
                <a:latin typeface="Arial" panose="020B0604020202020204" pitchFamily="34" charset="0"/>
                <a:cs typeface="Arial" panose="020B0604020202020204" pitchFamily="34" charset="0"/>
              </a:rPr>
              <a:t>rojects </a:t>
            </a:r>
            <a:r>
              <a:rPr lang="en-US" spc="114" dirty="0">
                <a:latin typeface="Arial" panose="020B0604020202020204" pitchFamily="34" charset="0"/>
                <a:cs typeface="Arial" panose="020B0604020202020204" pitchFamily="34" charset="0"/>
              </a:rPr>
              <a:t>with additional </a:t>
            </a:r>
            <a:r>
              <a:rPr spc="114" dirty="0">
                <a:latin typeface="Arial" panose="020B0604020202020204" pitchFamily="34" charset="0"/>
                <a:cs typeface="Arial" panose="020B0604020202020204" pitchFamily="34" charset="0"/>
              </a:rPr>
              <a:t>scope </a:t>
            </a:r>
            <a:r>
              <a:rPr lang="en-US" spc="114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spc="114" dirty="0">
                <a:latin typeface="Arial" panose="020B0604020202020204" pitchFamily="34" charset="0"/>
                <a:cs typeface="Arial" panose="020B0604020202020204" pitchFamily="34" charset="0"/>
              </a:rPr>
              <a:t>replacement of conductor</a:t>
            </a:r>
            <a:r>
              <a:rPr lang="en-US" spc="114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spc="114" dirty="0">
                <a:latin typeface="Arial" panose="020B0604020202020204" pitchFamily="34" charset="0"/>
                <a:cs typeface="Arial" panose="020B0604020202020204" pitchFamily="34" charset="0"/>
              </a:rPr>
              <a:t> lattice tower</a:t>
            </a:r>
            <a:r>
              <a:rPr lang="en-US" spc="114" dirty="0">
                <a:latin typeface="Arial" panose="020B0604020202020204" pitchFamily="34" charset="0"/>
                <a:cs typeface="Arial" panose="020B0604020202020204" pitchFamily="34" charset="0"/>
              </a:rPr>
              <a:t> lines, etc.) are generally presented individually</a:t>
            </a:r>
            <a:endParaRPr spc="114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94668" y="831513"/>
            <a:ext cx="6396731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65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 </a:t>
            </a:r>
            <a:r>
              <a:rPr sz="2800" spc="80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115-kV </a:t>
            </a:r>
            <a:r>
              <a:rPr sz="2800" spc="245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Geographic</a:t>
            </a:r>
            <a:r>
              <a:rPr sz="2800" spc="45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240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Locations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503164" y="6234684"/>
            <a:ext cx="739140" cy="0"/>
          </a:xfrm>
          <a:custGeom>
            <a:avLst/>
            <a:gdLst/>
            <a:ahLst/>
            <a:cxnLst/>
            <a:rect l="l" t="t" r="r" b="b"/>
            <a:pathLst>
              <a:path w="739139">
                <a:moveTo>
                  <a:pt x="0" y="0"/>
                </a:moveTo>
                <a:lnTo>
                  <a:pt x="739139" y="0"/>
                </a:lnTo>
              </a:path>
            </a:pathLst>
          </a:custGeom>
          <a:ln w="5791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6477000" y="5487161"/>
            <a:ext cx="741045" cy="0"/>
          </a:xfrm>
          <a:custGeom>
            <a:avLst/>
            <a:gdLst/>
            <a:ahLst/>
            <a:cxnLst/>
            <a:rect l="l" t="t" r="r" b="b"/>
            <a:pathLst>
              <a:path w="741045">
                <a:moveTo>
                  <a:pt x="0" y="0"/>
                </a:moveTo>
                <a:lnTo>
                  <a:pt x="740664" y="0"/>
                </a:lnTo>
              </a:path>
            </a:pathLst>
          </a:custGeom>
          <a:ln w="56387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6322562" y="5234437"/>
            <a:ext cx="3202438" cy="11347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86155" marR="5080">
              <a:lnSpc>
                <a:spcPct val="134400"/>
              </a:lnSpc>
              <a:spcBef>
                <a:spcPts val="100"/>
              </a:spcBef>
            </a:pPr>
            <a:r>
              <a:rPr lang="en-US" spc="-5" dirty="0">
                <a:latin typeface="Times New Roman"/>
                <a:cs typeface="Times New Roman"/>
              </a:rPr>
              <a:t>115</a:t>
            </a:r>
            <a:r>
              <a:rPr spc="-5" dirty="0">
                <a:latin typeface="Times New Roman"/>
                <a:cs typeface="Times New Roman"/>
              </a:rPr>
              <a:t>-kV </a:t>
            </a:r>
            <a:r>
              <a:rPr spc="20" dirty="0">
                <a:latin typeface="Times New Roman"/>
                <a:cs typeface="Times New Roman"/>
              </a:rPr>
              <a:t>Line (OH)  </a:t>
            </a:r>
            <a:r>
              <a:rPr b="1" spc="100" dirty="0">
                <a:latin typeface="Times New Roman"/>
                <a:cs typeface="Times New Roman"/>
              </a:rPr>
              <a:t>  </a:t>
            </a:r>
            <a:r>
              <a:rPr lang="en-US" spc="100" dirty="0">
                <a:latin typeface="Times New Roman"/>
                <a:cs typeface="Times New Roman"/>
              </a:rPr>
              <a:t>11</a:t>
            </a:r>
            <a:r>
              <a:rPr lang="en-US" spc="-5" dirty="0">
                <a:latin typeface="Times New Roman"/>
                <a:cs typeface="Times New Roman"/>
              </a:rPr>
              <a:t>5</a:t>
            </a:r>
            <a:r>
              <a:rPr spc="-5" dirty="0">
                <a:latin typeface="Times New Roman"/>
                <a:cs typeface="Times New Roman"/>
              </a:rPr>
              <a:t>-kV </a:t>
            </a:r>
            <a:r>
              <a:rPr spc="20" dirty="0">
                <a:latin typeface="Times New Roman"/>
                <a:cs typeface="Times New Roman"/>
              </a:rPr>
              <a:t>Line</a:t>
            </a:r>
            <a:r>
              <a:rPr spc="-195" dirty="0">
                <a:latin typeface="Times New Roman"/>
                <a:cs typeface="Times New Roman"/>
              </a:rPr>
              <a:t> </a:t>
            </a:r>
            <a:r>
              <a:rPr spc="20" dirty="0">
                <a:latin typeface="Times New Roman"/>
                <a:cs typeface="Times New Roman"/>
              </a:rPr>
              <a:t>(UG)</a:t>
            </a:r>
            <a:endParaRPr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lang="en-US" spc="-5" dirty="0">
                <a:latin typeface="Times New Roman"/>
                <a:cs typeface="Times New Roman"/>
              </a:rPr>
              <a:t>115</a:t>
            </a:r>
            <a:r>
              <a:rPr spc="-5" dirty="0">
                <a:latin typeface="Times New Roman"/>
                <a:cs typeface="Times New Roman"/>
              </a:rPr>
              <a:t>-kV </a:t>
            </a:r>
            <a:r>
              <a:rPr spc="20" dirty="0">
                <a:latin typeface="Times New Roman"/>
                <a:cs typeface="Times New Roman"/>
              </a:rPr>
              <a:t>Line </a:t>
            </a:r>
            <a:r>
              <a:rPr dirty="0">
                <a:latin typeface="Times New Roman"/>
                <a:cs typeface="Times New Roman"/>
              </a:rPr>
              <a:t>In </a:t>
            </a:r>
            <a:r>
              <a:rPr spc="135" dirty="0">
                <a:latin typeface="Times New Roman"/>
                <a:cs typeface="Times New Roman"/>
              </a:rPr>
              <a:t>Scope</a:t>
            </a:r>
            <a:r>
              <a:rPr spc="-110" dirty="0">
                <a:latin typeface="Times New Roman"/>
                <a:cs typeface="Times New Roman"/>
              </a:rPr>
              <a:t> </a:t>
            </a:r>
            <a:r>
              <a:rPr spc="20" dirty="0">
                <a:latin typeface="Times New Roman"/>
                <a:cs typeface="Times New Roman"/>
              </a:rPr>
              <a:t>(OH)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159752" y="5827776"/>
            <a:ext cx="58419" cy="58419"/>
          </a:xfrm>
          <a:custGeom>
            <a:avLst/>
            <a:gdLst/>
            <a:ahLst/>
            <a:cxnLst/>
            <a:rect l="l" t="t" r="r" b="b"/>
            <a:pathLst>
              <a:path w="58420" h="58420">
                <a:moveTo>
                  <a:pt x="57912" y="57912"/>
                </a:moveTo>
                <a:lnTo>
                  <a:pt x="0" y="57912"/>
                </a:lnTo>
                <a:lnTo>
                  <a:pt x="0" y="0"/>
                </a:lnTo>
                <a:lnTo>
                  <a:pt x="57912" y="0"/>
                </a:lnTo>
                <a:lnTo>
                  <a:pt x="57912" y="57912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7045452" y="5827776"/>
            <a:ext cx="58419" cy="58419"/>
          </a:xfrm>
          <a:custGeom>
            <a:avLst/>
            <a:gdLst/>
            <a:ahLst/>
            <a:cxnLst/>
            <a:rect l="l" t="t" r="r" b="b"/>
            <a:pathLst>
              <a:path w="58420" h="58420">
                <a:moveTo>
                  <a:pt x="57912" y="57912"/>
                </a:moveTo>
                <a:lnTo>
                  <a:pt x="0" y="57912"/>
                </a:lnTo>
                <a:lnTo>
                  <a:pt x="0" y="0"/>
                </a:lnTo>
                <a:lnTo>
                  <a:pt x="57912" y="0"/>
                </a:lnTo>
                <a:lnTo>
                  <a:pt x="57912" y="57912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6931152" y="5827776"/>
            <a:ext cx="58419" cy="58419"/>
          </a:xfrm>
          <a:custGeom>
            <a:avLst/>
            <a:gdLst/>
            <a:ahLst/>
            <a:cxnLst/>
            <a:rect l="l" t="t" r="r" b="b"/>
            <a:pathLst>
              <a:path w="58420" h="58420">
                <a:moveTo>
                  <a:pt x="57912" y="57912"/>
                </a:moveTo>
                <a:lnTo>
                  <a:pt x="0" y="57912"/>
                </a:lnTo>
                <a:lnTo>
                  <a:pt x="0" y="0"/>
                </a:lnTo>
                <a:lnTo>
                  <a:pt x="57912" y="0"/>
                </a:lnTo>
                <a:lnTo>
                  <a:pt x="57912" y="57912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6816852" y="5827776"/>
            <a:ext cx="58419" cy="58419"/>
          </a:xfrm>
          <a:custGeom>
            <a:avLst/>
            <a:gdLst/>
            <a:ahLst/>
            <a:cxnLst/>
            <a:rect l="l" t="t" r="r" b="b"/>
            <a:pathLst>
              <a:path w="58420" h="58420">
                <a:moveTo>
                  <a:pt x="57912" y="57912"/>
                </a:moveTo>
                <a:lnTo>
                  <a:pt x="0" y="57912"/>
                </a:lnTo>
                <a:lnTo>
                  <a:pt x="0" y="0"/>
                </a:lnTo>
                <a:lnTo>
                  <a:pt x="57912" y="0"/>
                </a:lnTo>
                <a:lnTo>
                  <a:pt x="57912" y="57912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6702552" y="5827776"/>
            <a:ext cx="58419" cy="58419"/>
          </a:xfrm>
          <a:custGeom>
            <a:avLst/>
            <a:gdLst/>
            <a:ahLst/>
            <a:cxnLst/>
            <a:rect l="l" t="t" r="r" b="b"/>
            <a:pathLst>
              <a:path w="58420" h="58420">
                <a:moveTo>
                  <a:pt x="57912" y="57912"/>
                </a:moveTo>
                <a:lnTo>
                  <a:pt x="0" y="57912"/>
                </a:lnTo>
                <a:lnTo>
                  <a:pt x="0" y="0"/>
                </a:lnTo>
                <a:lnTo>
                  <a:pt x="57912" y="0"/>
                </a:lnTo>
                <a:lnTo>
                  <a:pt x="57912" y="57912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6588252" y="5827776"/>
            <a:ext cx="58419" cy="58419"/>
          </a:xfrm>
          <a:custGeom>
            <a:avLst/>
            <a:gdLst/>
            <a:ahLst/>
            <a:cxnLst/>
            <a:rect l="l" t="t" r="r" b="b"/>
            <a:pathLst>
              <a:path w="58420" h="58420">
                <a:moveTo>
                  <a:pt x="57912" y="57912"/>
                </a:moveTo>
                <a:lnTo>
                  <a:pt x="0" y="57912"/>
                </a:lnTo>
                <a:lnTo>
                  <a:pt x="0" y="0"/>
                </a:lnTo>
                <a:lnTo>
                  <a:pt x="57912" y="0"/>
                </a:lnTo>
                <a:lnTo>
                  <a:pt x="57912" y="57912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/>
          <p:nvPr/>
        </p:nvSpPr>
        <p:spPr>
          <a:xfrm>
            <a:off x="6477000" y="5827776"/>
            <a:ext cx="55244" cy="58419"/>
          </a:xfrm>
          <a:custGeom>
            <a:avLst/>
            <a:gdLst/>
            <a:ahLst/>
            <a:cxnLst/>
            <a:rect l="l" t="t" r="r" b="b"/>
            <a:pathLst>
              <a:path w="55245" h="58420">
                <a:moveTo>
                  <a:pt x="54864" y="57912"/>
                </a:moveTo>
                <a:lnTo>
                  <a:pt x="0" y="57912"/>
                </a:lnTo>
                <a:lnTo>
                  <a:pt x="0" y="0"/>
                </a:lnTo>
                <a:lnTo>
                  <a:pt x="54864" y="0"/>
                </a:lnTo>
                <a:lnTo>
                  <a:pt x="54864" y="57912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 txBox="1"/>
          <p:nvPr/>
        </p:nvSpPr>
        <p:spPr>
          <a:xfrm>
            <a:off x="8928159" y="6748899"/>
            <a:ext cx="150495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r>
              <a:rPr lang="en-US" sz="1400" spc="80" dirty="0">
                <a:latin typeface="Times New Roman"/>
                <a:cs typeface="Times New Roman"/>
              </a:rPr>
              <a:t>3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305"/>
              </a:lnSpc>
            </a:pPr>
            <a:r>
              <a:rPr spc="50" dirty="0"/>
              <a:t>Safety </a:t>
            </a:r>
            <a:r>
              <a:rPr spc="20" dirty="0"/>
              <a:t>First </a:t>
            </a:r>
            <a:r>
              <a:rPr spc="80" dirty="0"/>
              <a:t>and</a:t>
            </a:r>
            <a:r>
              <a:rPr spc="-70" dirty="0"/>
              <a:t> </a:t>
            </a:r>
            <a:r>
              <a:rPr spc="10" dirty="0"/>
              <a:t>Always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1E6F22A-E75B-49F1-B456-86DD657126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393941"/>
            <a:ext cx="5505929" cy="39507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400" y="1277112"/>
            <a:ext cx="6931151" cy="47594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94668" y="831513"/>
            <a:ext cx="6625331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80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WMA 115-kV Geographic Locations</a:t>
            </a:r>
          </a:p>
        </p:txBody>
      </p:sp>
      <p:sp>
        <p:nvSpPr>
          <p:cNvPr id="4" name="object 4"/>
          <p:cNvSpPr/>
          <p:nvPr/>
        </p:nvSpPr>
        <p:spPr>
          <a:xfrm>
            <a:off x="4847844" y="6752844"/>
            <a:ext cx="741045" cy="0"/>
          </a:xfrm>
          <a:custGeom>
            <a:avLst/>
            <a:gdLst/>
            <a:ahLst/>
            <a:cxnLst/>
            <a:rect l="l" t="t" r="r" b="b"/>
            <a:pathLst>
              <a:path w="741045">
                <a:moveTo>
                  <a:pt x="0" y="0"/>
                </a:moveTo>
                <a:lnTo>
                  <a:pt x="740663" y="0"/>
                </a:lnTo>
              </a:path>
            </a:pathLst>
          </a:custGeom>
          <a:ln w="579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5823203" y="6005322"/>
            <a:ext cx="739140" cy="0"/>
          </a:xfrm>
          <a:custGeom>
            <a:avLst/>
            <a:gdLst/>
            <a:ahLst/>
            <a:cxnLst/>
            <a:rect l="l" t="t" r="r" b="b"/>
            <a:pathLst>
              <a:path w="739140">
                <a:moveTo>
                  <a:pt x="0" y="0"/>
                </a:moveTo>
                <a:lnTo>
                  <a:pt x="739140" y="0"/>
                </a:lnTo>
              </a:path>
            </a:pathLst>
          </a:custGeom>
          <a:ln w="56387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6642578" y="5752581"/>
            <a:ext cx="2501421" cy="7293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4400"/>
              </a:lnSpc>
              <a:spcBef>
                <a:spcPts val="100"/>
              </a:spcBef>
            </a:pPr>
            <a:r>
              <a:rPr sz="1800" b="1" spc="100" dirty="0">
                <a:latin typeface="Times New Roman"/>
                <a:cs typeface="Times New Roman"/>
              </a:rPr>
              <a:t> </a:t>
            </a:r>
            <a:r>
              <a:rPr lang="en-US" sz="1800" spc="100" dirty="0">
                <a:latin typeface="Times New Roman"/>
                <a:cs typeface="Times New Roman"/>
              </a:rPr>
              <a:t>11</a:t>
            </a:r>
            <a:r>
              <a:rPr sz="1800" spc="-5" dirty="0">
                <a:latin typeface="Times New Roman"/>
                <a:cs typeface="Times New Roman"/>
              </a:rPr>
              <a:t>5-kV </a:t>
            </a:r>
            <a:r>
              <a:rPr sz="1800" spc="20" dirty="0">
                <a:latin typeface="Times New Roman"/>
                <a:cs typeface="Times New Roman"/>
              </a:rPr>
              <a:t>Line (OH) </a:t>
            </a:r>
            <a:endParaRPr lang="en-US" sz="1800" spc="20" dirty="0">
              <a:latin typeface="Times New Roman"/>
              <a:cs typeface="Times New Roman"/>
            </a:endParaRPr>
          </a:p>
          <a:p>
            <a:pPr marL="12700" marR="5080">
              <a:lnSpc>
                <a:spcPct val="134400"/>
              </a:lnSpc>
              <a:spcBef>
                <a:spcPts val="100"/>
              </a:spcBef>
            </a:pPr>
            <a:r>
              <a:rPr lang="en-US" spc="20" dirty="0">
                <a:latin typeface="Times New Roman"/>
                <a:cs typeface="Times New Roman"/>
              </a:rPr>
              <a:t> 11</a:t>
            </a:r>
            <a:r>
              <a:rPr sz="1800" spc="-5" dirty="0">
                <a:latin typeface="Times New Roman"/>
                <a:cs typeface="Times New Roman"/>
              </a:rPr>
              <a:t>5-kV </a:t>
            </a:r>
            <a:r>
              <a:rPr sz="1800" spc="20" dirty="0">
                <a:latin typeface="Times New Roman"/>
                <a:cs typeface="Times New Roman"/>
              </a:rPr>
              <a:t>Line</a:t>
            </a:r>
            <a:r>
              <a:rPr lang="en-US" sz="1800" spc="20" dirty="0">
                <a:latin typeface="Times New Roman"/>
                <a:cs typeface="Times New Roman"/>
              </a:rPr>
              <a:t> </a:t>
            </a:r>
            <a:r>
              <a:rPr sz="1800" spc="-195" dirty="0">
                <a:latin typeface="Times New Roman"/>
                <a:cs typeface="Times New Roman"/>
              </a:rPr>
              <a:t> </a:t>
            </a:r>
            <a:r>
              <a:rPr sz="1800" spc="20" dirty="0">
                <a:latin typeface="Times New Roman"/>
                <a:cs typeface="Times New Roman"/>
              </a:rPr>
              <a:t>(UG)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505956" y="6345935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5" h="56514">
                <a:moveTo>
                  <a:pt x="56388" y="56388"/>
                </a:moveTo>
                <a:lnTo>
                  <a:pt x="0" y="56388"/>
                </a:lnTo>
                <a:lnTo>
                  <a:pt x="0" y="0"/>
                </a:lnTo>
                <a:lnTo>
                  <a:pt x="56388" y="0"/>
                </a:lnTo>
                <a:lnTo>
                  <a:pt x="56388" y="56388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6391656" y="6345935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4" h="56514">
                <a:moveTo>
                  <a:pt x="56388" y="56388"/>
                </a:moveTo>
                <a:lnTo>
                  <a:pt x="0" y="56388"/>
                </a:lnTo>
                <a:lnTo>
                  <a:pt x="0" y="0"/>
                </a:lnTo>
                <a:lnTo>
                  <a:pt x="56388" y="0"/>
                </a:lnTo>
                <a:lnTo>
                  <a:pt x="56388" y="56388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6277356" y="6345935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4" h="56514">
                <a:moveTo>
                  <a:pt x="56388" y="56388"/>
                </a:moveTo>
                <a:lnTo>
                  <a:pt x="0" y="56388"/>
                </a:lnTo>
                <a:lnTo>
                  <a:pt x="0" y="0"/>
                </a:lnTo>
                <a:lnTo>
                  <a:pt x="56388" y="0"/>
                </a:lnTo>
                <a:lnTo>
                  <a:pt x="56388" y="56388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6163056" y="6345935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4" h="56514">
                <a:moveTo>
                  <a:pt x="56387" y="56388"/>
                </a:moveTo>
                <a:lnTo>
                  <a:pt x="0" y="56388"/>
                </a:lnTo>
                <a:lnTo>
                  <a:pt x="0" y="0"/>
                </a:lnTo>
                <a:lnTo>
                  <a:pt x="56387" y="0"/>
                </a:lnTo>
                <a:lnTo>
                  <a:pt x="56387" y="56388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6048756" y="6345935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4" h="56514">
                <a:moveTo>
                  <a:pt x="56387" y="56388"/>
                </a:moveTo>
                <a:lnTo>
                  <a:pt x="0" y="56388"/>
                </a:lnTo>
                <a:lnTo>
                  <a:pt x="0" y="0"/>
                </a:lnTo>
                <a:lnTo>
                  <a:pt x="56387" y="0"/>
                </a:lnTo>
                <a:lnTo>
                  <a:pt x="56387" y="56388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5934456" y="6345935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4" h="56514">
                <a:moveTo>
                  <a:pt x="56387" y="56388"/>
                </a:moveTo>
                <a:lnTo>
                  <a:pt x="0" y="56388"/>
                </a:lnTo>
                <a:lnTo>
                  <a:pt x="0" y="0"/>
                </a:lnTo>
                <a:lnTo>
                  <a:pt x="56387" y="0"/>
                </a:lnTo>
                <a:lnTo>
                  <a:pt x="56387" y="56388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/>
          <p:nvPr/>
        </p:nvSpPr>
        <p:spPr>
          <a:xfrm>
            <a:off x="5823204" y="6345935"/>
            <a:ext cx="53340" cy="56515"/>
          </a:xfrm>
          <a:custGeom>
            <a:avLst/>
            <a:gdLst/>
            <a:ahLst/>
            <a:cxnLst/>
            <a:rect l="l" t="t" r="r" b="b"/>
            <a:pathLst>
              <a:path w="53339" h="56514">
                <a:moveTo>
                  <a:pt x="53339" y="56388"/>
                </a:moveTo>
                <a:lnTo>
                  <a:pt x="0" y="56388"/>
                </a:lnTo>
                <a:lnTo>
                  <a:pt x="0" y="0"/>
                </a:lnTo>
                <a:lnTo>
                  <a:pt x="53339" y="0"/>
                </a:lnTo>
                <a:lnTo>
                  <a:pt x="53339" y="56388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 txBox="1"/>
          <p:nvPr/>
        </p:nvSpPr>
        <p:spPr>
          <a:xfrm>
            <a:off x="5667236" y="6618692"/>
            <a:ext cx="2943364" cy="269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65"/>
              </a:lnSpc>
            </a:pPr>
            <a:r>
              <a:rPr sz="1800" b="1" spc="100" dirty="0">
                <a:latin typeface="Times New Roman"/>
                <a:cs typeface="Times New Roman"/>
              </a:rPr>
              <a:t> </a:t>
            </a:r>
            <a:r>
              <a:rPr lang="en-US" sz="1800" spc="100" dirty="0">
                <a:latin typeface="Times New Roman"/>
                <a:cs typeface="Times New Roman"/>
              </a:rPr>
              <a:t>11</a:t>
            </a:r>
            <a:r>
              <a:rPr sz="1800" spc="-5" dirty="0">
                <a:latin typeface="Times New Roman"/>
                <a:cs typeface="Times New Roman"/>
              </a:rPr>
              <a:t>5-kV </a:t>
            </a:r>
            <a:r>
              <a:rPr sz="1800" spc="20" dirty="0">
                <a:latin typeface="Times New Roman"/>
                <a:cs typeface="Times New Roman"/>
              </a:rPr>
              <a:t>Line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135" dirty="0">
                <a:latin typeface="Times New Roman"/>
                <a:cs typeface="Times New Roman"/>
              </a:rPr>
              <a:t>Scope</a:t>
            </a:r>
            <a:r>
              <a:rPr sz="1800" spc="-105" dirty="0">
                <a:latin typeface="Times New Roman"/>
                <a:cs typeface="Times New Roman"/>
              </a:rPr>
              <a:t> </a:t>
            </a:r>
            <a:r>
              <a:rPr sz="1800" spc="20" dirty="0">
                <a:latin typeface="Times New Roman"/>
                <a:cs typeface="Times New Roman"/>
              </a:rPr>
              <a:t>(OH)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928159" y="6748899"/>
            <a:ext cx="150495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r>
              <a:rPr lang="en-US" sz="1400" spc="80" dirty="0">
                <a:latin typeface="Times New Roman"/>
                <a:cs typeface="Times New Roman"/>
              </a:rPr>
              <a:t>4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305"/>
              </a:lnSpc>
            </a:pPr>
            <a:r>
              <a:rPr spc="50" dirty="0"/>
              <a:t>Safety </a:t>
            </a:r>
            <a:r>
              <a:rPr spc="20" dirty="0"/>
              <a:t>First </a:t>
            </a:r>
            <a:r>
              <a:rPr spc="80" dirty="0"/>
              <a:t>and</a:t>
            </a:r>
            <a:r>
              <a:rPr spc="-70" dirty="0"/>
              <a:t> </a:t>
            </a:r>
            <a:r>
              <a:rPr spc="10" dirty="0"/>
              <a:t>Always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51171" y="1436779"/>
            <a:ext cx="5238776" cy="55350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94668" y="831513"/>
            <a:ext cx="6701532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 </a:t>
            </a:r>
            <a:r>
              <a:rPr sz="2800" spc="80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115-kV </a:t>
            </a:r>
            <a:r>
              <a:rPr sz="2800" spc="245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Geographic</a:t>
            </a:r>
            <a:r>
              <a:rPr sz="2800" spc="150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235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Locations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36675" y="6172200"/>
            <a:ext cx="739140" cy="0"/>
          </a:xfrm>
          <a:custGeom>
            <a:avLst/>
            <a:gdLst/>
            <a:ahLst/>
            <a:cxnLst/>
            <a:rect l="l" t="t" r="r" b="b"/>
            <a:pathLst>
              <a:path w="739140">
                <a:moveTo>
                  <a:pt x="0" y="0"/>
                </a:moveTo>
                <a:lnTo>
                  <a:pt x="739140" y="0"/>
                </a:lnTo>
              </a:path>
            </a:pathLst>
          </a:custGeom>
          <a:ln w="5791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836675" y="5424678"/>
            <a:ext cx="739140" cy="0"/>
          </a:xfrm>
          <a:custGeom>
            <a:avLst/>
            <a:gdLst/>
            <a:ahLst/>
            <a:cxnLst/>
            <a:rect l="l" t="t" r="r" b="b"/>
            <a:pathLst>
              <a:path w="739140">
                <a:moveTo>
                  <a:pt x="0" y="0"/>
                </a:moveTo>
                <a:lnTo>
                  <a:pt x="739140" y="0"/>
                </a:lnTo>
              </a:path>
            </a:pathLst>
          </a:custGeom>
          <a:ln w="56387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1734412" y="5192621"/>
            <a:ext cx="2989988" cy="1143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69644">
              <a:lnSpc>
                <a:spcPct val="134400"/>
              </a:lnSpc>
              <a:spcBef>
                <a:spcPts val="100"/>
              </a:spcBef>
            </a:pPr>
            <a:r>
              <a:rPr lang="en-US" sz="1800" spc="-5" dirty="0">
                <a:latin typeface="Times New Roman"/>
                <a:cs typeface="Times New Roman"/>
              </a:rPr>
              <a:t>11</a:t>
            </a:r>
            <a:r>
              <a:rPr sz="1800" spc="-5" dirty="0">
                <a:latin typeface="Times New Roman"/>
                <a:cs typeface="Times New Roman"/>
              </a:rPr>
              <a:t>5-kV </a:t>
            </a:r>
            <a:r>
              <a:rPr sz="1800" spc="20" dirty="0">
                <a:latin typeface="Times New Roman"/>
                <a:cs typeface="Times New Roman"/>
              </a:rPr>
              <a:t>Line (OH)  </a:t>
            </a:r>
            <a:r>
              <a:rPr sz="1800" b="1" spc="1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lang="en-US" sz="1800" spc="-5" dirty="0">
                <a:latin typeface="Times New Roman"/>
                <a:cs typeface="Times New Roman"/>
              </a:rPr>
              <a:t>115-kV </a:t>
            </a:r>
            <a:r>
              <a:rPr sz="1800" spc="20" dirty="0">
                <a:latin typeface="Times New Roman"/>
                <a:cs typeface="Times New Roman"/>
              </a:rPr>
              <a:t>Line</a:t>
            </a:r>
            <a:r>
              <a:rPr sz="1800" spc="-195" dirty="0">
                <a:latin typeface="Times New Roman"/>
                <a:cs typeface="Times New Roman"/>
              </a:rPr>
              <a:t> </a:t>
            </a:r>
            <a:r>
              <a:rPr sz="1800" spc="20" dirty="0">
                <a:latin typeface="Times New Roman"/>
                <a:cs typeface="Times New Roman"/>
              </a:rPr>
              <a:t>(UG)</a:t>
            </a:r>
            <a:endParaRPr sz="18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lang="en-US" spc="-5" dirty="0">
                <a:latin typeface="Times New Roman"/>
                <a:cs typeface="Times New Roman"/>
              </a:rPr>
              <a:t>115-kV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20" dirty="0">
                <a:latin typeface="Times New Roman"/>
                <a:cs typeface="Times New Roman"/>
              </a:rPr>
              <a:t>Line </a:t>
            </a:r>
            <a:r>
              <a:rPr sz="1800" dirty="0">
                <a:latin typeface="Times New Roman"/>
                <a:cs typeface="Times New Roman"/>
              </a:rPr>
              <a:t>In </a:t>
            </a:r>
            <a:r>
              <a:rPr sz="1800" spc="135" dirty="0">
                <a:latin typeface="Times New Roman"/>
                <a:cs typeface="Times New Roman"/>
              </a:rPr>
              <a:t>Scope</a:t>
            </a:r>
            <a:r>
              <a:rPr sz="1800" spc="-105" dirty="0">
                <a:latin typeface="Times New Roman"/>
                <a:cs typeface="Times New Roman"/>
              </a:rPr>
              <a:t> </a:t>
            </a:r>
            <a:r>
              <a:rPr sz="1800" spc="20" dirty="0">
                <a:latin typeface="Times New Roman"/>
                <a:cs typeface="Times New Roman"/>
              </a:rPr>
              <a:t>(OH)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519427" y="5765292"/>
            <a:ext cx="56515" cy="58419"/>
          </a:xfrm>
          <a:custGeom>
            <a:avLst/>
            <a:gdLst/>
            <a:ahLst/>
            <a:cxnLst/>
            <a:rect l="l" t="t" r="r" b="b"/>
            <a:pathLst>
              <a:path w="56515" h="58420">
                <a:moveTo>
                  <a:pt x="56388" y="57912"/>
                </a:moveTo>
                <a:lnTo>
                  <a:pt x="0" y="57912"/>
                </a:lnTo>
                <a:lnTo>
                  <a:pt x="0" y="0"/>
                </a:lnTo>
                <a:lnTo>
                  <a:pt x="56388" y="0"/>
                </a:lnTo>
                <a:lnTo>
                  <a:pt x="56388" y="57912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1405127" y="5765292"/>
            <a:ext cx="56515" cy="58419"/>
          </a:xfrm>
          <a:custGeom>
            <a:avLst/>
            <a:gdLst/>
            <a:ahLst/>
            <a:cxnLst/>
            <a:rect l="l" t="t" r="r" b="b"/>
            <a:pathLst>
              <a:path w="56515" h="58420">
                <a:moveTo>
                  <a:pt x="56388" y="57912"/>
                </a:moveTo>
                <a:lnTo>
                  <a:pt x="0" y="57912"/>
                </a:lnTo>
                <a:lnTo>
                  <a:pt x="0" y="0"/>
                </a:lnTo>
                <a:lnTo>
                  <a:pt x="56388" y="0"/>
                </a:lnTo>
                <a:lnTo>
                  <a:pt x="56388" y="57912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1290827" y="5765292"/>
            <a:ext cx="56515" cy="58419"/>
          </a:xfrm>
          <a:custGeom>
            <a:avLst/>
            <a:gdLst/>
            <a:ahLst/>
            <a:cxnLst/>
            <a:rect l="l" t="t" r="r" b="b"/>
            <a:pathLst>
              <a:path w="56515" h="58420">
                <a:moveTo>
                  <a:pt x="56388" y="57912"/>
                </a:moveTo>
                <a:lnTo>
                  <a:pt x="0" y="57912"/>
                </a:lnTo>
                <a:lnTo>
                  <a:pt x="0" y="0"/>
                </a:lnTo>
                <a:lnTo>
                  <a:pt x="56388" y="0"/>
                </a:lnTo>
                <a:lnTo>
                  <a:pt x="56388" y="57912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1176527" y="5765292"/>
            <a:ext cx="56515" cy="58419"/>
          </a:xfrm>
          <a:custGeom>
            <a:avLst/>
            <a:gdLst/>
            <a:ahLst/>
            <a:cxnLst/>
            <a:rect l="l" t="t" r="r" b="b"/>
            <a:pathLst>
              <a:path w="56515" h="58420">
                <a:moveTo>
                  <a:pt x="56387" y="57912"/>
                </a:moveTo>
                <a:lnTo>
                  <a:pt x="0" y="57912"/>
                </a:lnTo>
                <a:lnTo>
                  <a:pt x="0" y="0"/>
                </a:lnTo>
                <a:lnTo>
                  <a:pt x="56387" y="0"/>
                </a:lnTo>
                <a:lnTo>
                  <a:pt x="56387" y="57912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1062227" y="5765292"/>
            <a:ext cx="56515" cy="58419"/>
          </a:xfrm>
          <a:custGeom>
            <a:avLst/>
            <a:gdLst/>
            <a:ahLst/>
            <a:cxnLst/>
            <a:rect l="l" t="t" r="r" b="b"/>
            <a:pathLst>
              <a:path w="56515" h="58420">
                <a:moveTo>
                  <a:pt x="56387" y="57912"/>
                </a:moveTo>
                <a:lnTo>
                  <a:pt x="0" y="57912"/>
                </a:lnTo>
                <a:lnTo>
                  <a:pt x="0" y="0"/>
                </a:lnTo>
                <a:lnTo>
                  <a:pt x="56387" y="0"/>
                </a:lnTo>
                <a:lnTo>
                  <a:pt x="56387" y="57912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947927" y="5765292"/>
            <a:ext cx="56515" cy="58419"/>
          </a:xfrm>
          <a:custGeom>
            <a:avLst/>
            <a:gdLst/>
            <a:ahLst/>
            <a:cxnLst/>
            <a:rect l="l" t="t" r="r" b="b"/>
            <a:pathLst>
              <a:path w="56515" h="58420">
                <a:moveTo>
                  <a:pt x="56387" y="57912"/>
                </a:moveTo>
                <a:lnTo>
                  <a:pt x="0" y="57912"/>
                </a:lnTo>
                <a:lnTo>
                  <a:pt x="0" y="0"/>
                </a:lnTo>
                <a:lnTo>
                  <a:pt x="56387" y="0"/>
                </a:lnTo>
                <a:lnTo>
                  <a:pt x="56387" y="57912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/>
          <p:nvPr/>
        </p:nvSpPr>
        <p:spPr>
          <a:xfrm>
            <a:off x="836676" y="5765292"/>
            <a:ext cx="53340" cy="58419"/>
          </a:xfrm>
          <a:custGeom>
            <a:avLst/>
            <a:gdLst/>
            <a:ahLst/>
            <a:cxnLst/>
            <a:rect l="l" t="t" r="r" b="b"/>
            <a:pathLst>
              <a:path w="53340" h="58420">
                <a:moveTo>
                  <a:pt x="53339" y="57912"/>
                </a:moveTo>
                <a:lnTo>
                  <a:pt x="0" y="57912"/>
                </a:lnTo>
                <a:lnTo>
                  <a:pt x="0" y="0"/>
                </a:lnTo>
                <a:lnTo>
                  <a:pt x="53339" y="0"/>
                </a:lnTo>
                <a:lnTo>
                  <a:pt x="53339" y="57912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 txBox="1"/>
          <p:nvPr/>
        </p:nvSpPr>
        <p:spPr>
          <a:xfrm>
            <a:off x="9144000" y="6766600"/>
            <a:ext cx="607031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lang="en-US" sz="1400" spc="85" dirty="0">
                <a:latin typeface="Times New Roman"/>
                <a:cs typeface="Times New Roman"/>
              </a:rPr>
              <a:t>5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305"/>
              </a:lnSpc>
            </a:pPr>
            <a:r>
              <a:rPr spc="50" dirty="0"/>
              <a:t>Safety </a:t>
            </a:r>
            <a:r>
              <a:rPr spc="20" dirty="0"/>
              <a:t>First </a:t>
            </a:r>
            <a:r>
              <a:rPr spc="80" dirty="0"/>
              <a:t>and</a:t>
            </a:r>
            <a:r>
              <a:rPr spc="-70" dirty="0"/>
              <a:t> </a:t>
            </a:r>
            <a:r>
              <a:rPr spc="10" dirty="0"/>
              <a:t>Always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0773" y="681807"/>
            <a:ext cx="6549131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235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r>
              <a:rPr sz="2800" spc="80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250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Inspections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xfrm>
            <a:off x="8829069" y="6748899"/>
            <a:ext cx="250190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r>
              <a:rPr lang="en-US" spc="80" dirty="0"/>
              <a:t>6</a:t>
            </a:r>
            <a:endParaRPr spc="80" dirty="0"/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305"/>
              </a:lnSpc>
            </a:pPr>
            <a:r>
              <a:rPr spc="50" dirty="0"/>
              <a:t>Safety </a:t>
            </a:r>
            <a:r>
              <a:rPr spc="20" dirty="0"/>
              <a:t>First </a:t>
            </a:r>
            <a:r>
              <a:rPr spc="80" dirty="0"/>
              <a:t>and</a:t>
            </a:r>
            <a:r>
              <a:rPr spc="-70" dirty="0"/>
              <a:t> </a:t>
            </a:r>
            <a:r>
              <a:rPr spc="10" dirty="0"/>
              <a:t>Always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75315" y="1124877"/>
            <a:ext cx="4429760" cy="612988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  <a:tabLst>
                <a:tab pos="354965" algn="l"/>
              </a:tabLst>
            </a:pPr>
            <a:r>
              <a:rPr sz="1400" spc="-204" dirty="0">
                <a:solidFill>
                  <a:srgbClr val="007BC3"/>
                </a:solidFill>
                <a:latin typeface="Times New Roman"/>
                <a:cs typeface="Times New Roman"/>
              </a:rPr>
              <a:t>□	</a:t>
            </a:r>
            <a:r>
              <a:rPr sz="1000" b="1" u="sng" spc="55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Foot </a:t>
            </a:r>
            <a:r>
              <a:rPr sz="1000" b="1" u="sng" spc="5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Patrol</a:t>
            </a:r>
            <a:r>
              <a:rPr sz="1000" b="1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u="sng" spc="8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sz="1000" spc="15" dirty="0">
                <a:latin typeface="Arial" panose="020B0604020202020204" pitchFamily="34" charset="0"/>
                <a:cs typeface="Arial" panose="020B0604020202020204" pitchFamily="34" charset="0"/>
              </a:rPr>
              <a:t>Line </a:t>
            </a:r>
            <a:r>
              <a:rPr sz="1000" spc="75" dirty="0">
                <a:latin typeface="Arial" panose="020B0604020202020204" pitchFamily="34" charset="0"/>
                <a:cs typeface="Arial" panose="020B0604020202020204" pitchFamily="34" charset="0"/>
              </a:rPr>
              <a:t>crews </a:t>
            </a:r>
            <a:r>
              <a:rPr sz="1000" spc="20" dirty="0">
                <a:latin typeface="Arial" panose="020B0604020202020204" pitchFamily="34" charset="0"/>
                <a:cs typeface="Arial" panose="020B0604020202020204" pitchFamily="34" charset="0"/>
              </a:rPr>
              <a:t>walk/drive line </a:t>
            </a:r>
            <a:r>
              <a:rPr sz="1000" spc="4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1000" spc="85" dirty="0">
                <a:latin typeface="Arial" panose="020B0604020202020204" pitchFamily="34" charset="0"/>
                <a:cs typeface="Arial" panose="020B0604020202020204" pitchFamily="34" charset="0"/>
              </a:rPr>
              <a:t>observe </a:t>
            </a:r>
            <a:r>
              <a:rPr sz="1000" spc="75" dirty="0">
                <a:latin typeface="Arial" panose="020B0604020202020204" pitchFamily="34" charset="0"/>
                <a:cs typeface="Arial" panose="020B0604020202020204" pitchFamily="34" charset="0"/>
              </a:rPr>
              <a:t>general  </a:t>
            </a:r>
            <a:r>
              <a:rPr sz="1000" spc="35" dirty="0">
                <a:latin typeface="Arial" panose="020B0604020202020204" pitchFamily="34" charset="0"/>
                <a:cs typeface="Arial" panose="020B0604020202020204" pitchFamily="34" charset="0"/>
              </a:rPr>
              <a:t>condition </a:t>
            </a:r>
            <a:r>
              <a:rPr sz="1000" spc="-5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1000" spc="70" dirty="0">
                <a:latin typeface="Arial" panose="020B0604020202020204" pitchFamily="34" charset="0"/>
                <a:cs typeface="Arial" panose="020B0604020202020204" pitchFamily="34" charset="0"/>
              </a:rPr>
              <a:t>structures </a:t>
            </a:r>
            <a:r>
              <a:rPr sz="1000" spc="55" dirty="0">
                <a:latin typeface="Arial" panose="020B0604020202020204" pitchFamily="34" charset="0"/>
                <a:cs typeface="Arial" panose="020B0604020202020204" pitchFamily="34" charset="0"/>
              </a:rPr>
              <a:t>(ground </a:t>
            </a:r>
            <a:r>
              <a:rPr sz="1000" spc="25" dirty="0">
                <a:latin typeface="Arial" panose="020B0604020202020204" pitchFamily="34" charset="0"/>
                <a:cs typeface="Arial" panose="020B0604020202020204" pitchFamily="34" charset="0"/>
              </a:rPr>
              <a:t>level </a:t>
            </a:r>
            <a:r>
              <a:rPr sz="1000" spc="50" dirty="0">
                <a:latin typeface="Arial" panose="020B0604020202020204" pitchFamily="34" charset="0"/>
                <a:cs typeface="Arial" panose="020B0604020202020204" pitchFamily="34" charset="0"/>
              </a:rPr>
              <a:t>up) </a:t>
            </a:r>
            <a:r>
              <a:rPr sz="1000" spc="105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1000" spc="75" dirty="0">
                <a:latin typeface="Arial" panose="020B0604020202020204" pitchFamily="34" charset="0"/>
                <a:cs typeface="Arial" panose="020B0604020202020204" pitchFamily="34" charset="0"/>
              </a:rPr>
              <a:t>general </a:t>
            </a:r>
            <a:r>
              <a:rPr sz="1000" spc="35" dirty="0">
                <a:latin typeface="Arial" panose="020B0604020202020204" pitchFamily="34" charset="0"/>
                <a:cs typeface="Arial" panose="020B0604020202020204" pitchFamily="34" charset="0"/>
              </a:rPr>
              <a:t>condition </a:t>
            </a:r>
            <a:r>
              <a:rPr sz="1000" spc="-5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1000" spc="45" dirty="0">
                <a:latin typeface="Arial" panose="020B0604020202020204" pitchFamily="34" charset="0"/>
                <a:cs typeface="Arial" panose="020B0604020202020204" pitchFamily="34" charset="0"/>
              </a:rPr>
              <a:t>ROW </a:t>
            </a:r>
            <a:r>
              <a:rPr sz="1000" spc="100" dirty="0">
                <a:latin typeface="Arial" panose="020B0604020202020204" pitchFamily="34" charset="0"/>
                <a:cs typeface="Arial" panose="020B0604020202020204" pitchFamily="34" charset="0"/>
              </a:rPr>
              <a:t>(access,</a:t>
            </a:r>
            <a:r>
              <a:rPr sz="1000" spc="-7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60" dirty="0">
                <a:latin typeface="Arial" panose="020B0604020202020204" pitchFamily="34" charset="0"/>
                <a:cs typeface="Arial" panose="020B0604020202020204" pitchFamily="34" charset="0"/>
              </a:rPr>
              <a:t>vegetation, </a:t>
            </a:r>
            <a:r>
              <a:rPr sz="1000" spc="80" dirty="0">
                <a:latin typeface="Arial" panose="020B0604020202020204" pitchFamily="34" charset="0"/>
                <a:cs typeface="Arial" panose="020B0604020202020204" pitchFamily="34" charset="0"/>
              </a:rPr>
              <a:t>encroachments)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56265" y="1679251"/>
            <a:ext cx="4448810" cy="612988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  <a:tabLst>
                <a:tab pos="354965" algn="l"/>
              </a:tabLst>
            </a:pPr>
            <a:r>
              <a:rPr sz="1400" spc="-204" dirty="0">
                <a:solidFill>
                  <a:srgbClr val="007BC3"/>
                </a:solidFill>
                <a:latin typeface="Times New Roman"/>
                <a:cs typeface="Times New Roman"/>
              </a:rPr>
              <a:t>□	</a:t>
            </a:r>
            <a:r>
              <a:rPr lang="en-US" sz="1000" b="1" u="sng" spc="6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sz="1000" b="1" u="sng" spc="6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tructure </a:t>
            </a:r>
            <a:r>
              <a:rPr sz="1000" b="1" u="sng" spc="65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Ground </a:t>
            </a:r>
            <a:r>
              <a:rPr sz="1000" b="1" u="sng" spc="15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Line</a:t>
            </a:r>
            <a:r>
              <a:rPr sz="1000" b="1" spc="-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u="sng" spc="8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1000" b="1" u="sng" spc="8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65" dirty="0">
                <a:latin typeface="Arial" panose="020B0604020202020204" pitchFamily="34" charset="0"/>
                <a:cs typeface="Arial" panose="020B0604020202020204" pitchFamily="34" charset="0"/>
              </a:rPr>
              <a:t>Specialized </a:t>
            </a:r>
            <a:r>
              <a:rPr sz="1000" spc="75" dirty="0">
                <a:latin typeface="Arial" panose="020B0604020202020204" pitchFamily="34" charset="0"/>
                <a:cs typeface="Arial" panose="020B0604020202020204" pitchFamily="34" charset="0"/>
              </a:rPr>
              <a:t>crews </a:t>
            </a:r>
            <a:r>
              <a:rPr sz="1000" spc="85" dirty="0">
                <a:latin typeface="Arial" panose="020B0604020202020204" pitchFamily="34" charset="0"/>
                <a:cs typeface="Arial" panose="020B0604020202020204" pitchFamily="34" charset="0"/>
              </a:rPr>
              <a:t>excavate </a:t>
            </a:r>
            <a:r>
              <a:rPr sz="1000" spc="80" dirty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sz="1000" spc="114" dirty="0">
                <a:latin typeface="Arial" panose="020B0604020202020204" pitchFamily="34" charset="0"/>
                <a:cs typeface="Arial" panose="020B0604020202020204" pitchFamily="34" charset="0"/>
              </a:rPr>
              <a:t>each </a:t>
            </a:r>
            <a:r>
              <a:rPr sz="1000" spc="60" dirty="0">
                <a:latin typeface="Arial" panose="020B0604020202020204" pitchFamily="34" charset="0"/>
                <a:cs typeface="Arial" panose="020B0604020202020204" pitchFamily="34" charset="0"/>
              </a:rPr>
              <a:t>structure </a:t>
            </a:r>
            <a:r>
              <a:rPr sz="1000" spc="10" dirty="0">
                <a:latin typeface="Arial" panose="020B0604020202020204" pitchFamily="34" charset="0"/>
                <a:cs typeface="Arial" panose="020B0604020202020204" pitchFamily="34" charset="0"/>
              </a:rPr>
              <a:t>(~18”) </a:t>
            </a:r>
            <a:r>
              <a:rPr sz="1000" spc="4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1000" spc="70" dirty="0">
                <a:latin typeface="Arial" panose="020B0604020202020204" pitchFamily="34" charset="0"/>
                <a:cs typeface="Arial" panose="020B0604020202020204" pitchFamily="34" charset="0"/>
              </a:rPr>
              <a:t>determine </a:t>
            </a:r>
            <a:r>
              <a:rPr sz="1000" spc="85" dirty="0">
                <a:latin typeface="Arial" panose="020B0604020202020204" pitchFamily="34" charset="0"/>
                <a:cs typeface="Arial" panose="020B0604020202020204" pitchFamily="34" charset="0"/>
              </a:rPr>
              <a:t>subsurface </a:t>
            </a:r>
            <a:r>
              <a:rPr sz="1000" spc="15" dirty="0">
                <a:latin typeface="Arial" panose="020B0604020202020204" pitchFamily="34" charset="0"/>
                <a:cs typeface="Arial" panose="020B0604020202020204" pitchFamily="34" charset="0"/>
              </a:rPr>
              <a:t>integrity </a:t>
            </a:r>
            <a:r>
              <a:rPr sz="10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000" spc="-2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60" dirty="0">
                <a:latin typeface="Arial" panose="020B0604020202020204" pitchFamily="34" charset="0"/>
                <a:cs typeface="Arial" panose="020B0604020202020204" pitchFamily="34" charset="0"/>
              </a:rPr>
              <a:t>pole </a:t>
            </a:r>
            <a:r>
              <a:rPr sz="1000" spc="105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1000" spc="45" dirty="0">
                <a:latin typeface="Arial" panose="020B0604020202020204" pitchFamily="34" charset="0"/>
                <a:cs typeface="Arial" panose="020B0604020202020204" pitchFamily="34" charset="0"/>
              </a:rPr>
              <a:t>apply </a:t>
            </a:r>
            <a:r>
              <a:rPr sz="1000" spc="70" dirty="0">
                <a:latin typeface="Arial" panose="020B0604020202020204" pitchFamily="34" charset="0"/>
                <a:cs typeface="Arial" panose="020B0604020202020204" pitchFamily="34" charset="0"/>
              </a:rPr>
              <a:t>treatment </a:t>
            </a:r>
            <a:r>
              <a:rPr sz="1000" spc="160" dirty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1000" spc="-18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105" dirty="0">
                <a:latin typeface="Arial" panose="020B0604020202020204" pitchFamily="34" charset="0"/>
                <a:cs typeface="Arial" panose="020B0604020202020204" pitchFamily="34" charset="0"/>
              </a:rPr>
              <a:t>necessary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5315" y="2220212"/>
            <a:ext cx="4594225" cy="45910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  <a:tabLst>
                <a:tab pos="354965" algn="l"/>
              </a:tabLst>
            </a:pPr>
            <a:r>
              <a:rPr sz="1400" spc="-204" dirty="0">
                <a:solidFill>
                  <a:srgbClr val="007BC3"/>
                </a:solidFill>
                <a:latin typeface="Times New Roman"/>
                <a:cs typeface="Times New Roman"/>
              </a:rPr>
              <a:t>□	</a:t>
            </a:r>
            <a:r>
              <a:rPr sz="1000" b="1" u="sng" spc="2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sz="1000" b="1" u="sng" spc="55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Resolution </a:t>
            </a:r>
            <a:r>
              <a:rPr sz="1000" b="1" u="sng" spc="1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Aerial</a:t>
            </a:r>
            <a:r>
              <a:rPr sz="1000" b="1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u="sng" spc="8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1000" b="1" u="sng" spc="8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40" dirty="0">
                <a:latin typeface="Arial" panose="020B0604020202020204" pitchFamily="34" charset="0"/>
                <a:cs typeface="Arial" panose="020B0604020202020204" pitchFamily="34" charset="0"/>
              </a:rPr>
              <a:t>Entire </a:t>
            </a:r>
            <a:r>
              <a:rPr sz="1000" spc="90" dirty="0">
                <a:latin typeface="Arial" panose="020B0604020202020204" pitchFamily="34" charset="0"/>
                <a:cs typeface="Arial" panose="020B0604020202020204" pitchFamily="34" charset="0"/>
              </a:rPr>
              <a:t>system </a:t>
            </a:r>
            <a:r>
              <a:rPr sz="1000" dirty="0">
                <a:latin typeface="Arial" panose="020B0604020202020204" pitchFamily="34" charset="0"/>
                <a:cs typeface="Arial" panose="020B0604020202020204" pitchFamily="34" charset="0"/>
              </a:rPr>
              <a:t>flown, </a:t>
            </a:r>
            <a:r>
              <a:rPr sz="1000" spc="105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1000" spc="-5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sz="1000" spc="35" dirty="0">
                <a:latin typeface="Arial" panose="020B0604020202020204" pitchFamily="34" charset="0"/>
                <a:cs typeface="Arial" panose="020B0604020202020204" pitchFamily="34" charset="0"/>
              </a:rPr>
              <a:t>detail </a:t>
            </a:r>
            <a:r>
              <a:rPr sz="1000" spc="60" dirty="0">
                <a:latin typeface="Arial" panose="020B0604020202020204" pitchFamily="34" charset="0"/>
                <a:cs typeface="Arial" panose="020B0604020202020204" pitchFamily="34" charset="0"/>
              </a:rPr>
              <a:t>hover</a:t>
            </a:r>
            <a:r>
              <a:rPr sz="1000" spc="-1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35" dirty="0">
                <a:latin typeface="Arial" panose="020B0604020202020204" pitchFamily="34" charset="0"/>
                <a:cs typeface="Arial" panose="020B0604020202020204" pitchFamily="34" charset="0"/>
              </a:rPr>
              <a:t>review </a:t>
            </a:r>
            <a:r>
              <a:rPr sz="1000" spc="80" dirty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sz="1000" spc="75" dirty="0">
                <a:latin typeface="Arial" panose="020B0604020202020204" pitchFamily="34" charset="0"/>
                <a:cs typeface="Arial" panose="020B0604020202020204" pitchFamily="34" charset="0"/>
              </a:rPr>
              <a:t>most </a:t>
            </a:r>
            <a:r>
              <a:rPr sz="1000" spc="65" dirty="0">
                <a:latin typeface="Arial" panose="020B0604020202020204" pitchFamily="34" charset="0"/>
                <a:cs typeface="Arial" panose="020B0604020202020204" pitchFamily="34" charset="0"/>
              </a:rPr>
              <a:t>structures, </a:t>
            </a:r>
            <a:r>
              <a:rPr sz="1000" spc="85" dirty="0">
                <a:latin typeface="Arial" panose="020B0604020202020204" pitchFamily="34" charset="0"/>
                <a:cs typeface="Arial" panose="020B0604020202020204" pitchFamily="34" charset="0"/>
              </a:rPr>
              <a:t>accompanied </a:t>
            </a:r>
            <a:r>
              <a:rPr sz="1000" spc="4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sz="1000" spc="25" dirty="0">
                <a:latin typeface="Arial" panose="020B0604020202020204" pitchFamily="34" charset="0"/>
                <a:cs typeface="Arial" panose="020B0604020202020204" pitchFamily="34" charset="0"/>
              </a:rPr>
              <a:t>high-</a:t>
            </a:r>
            <a:r>
              <a:rPr sz="1000" spc="45" dirty="0">
                <a:latin typeface="Arial" panose="020B0604020202020204" pitchFamily="34" charset="0"/>
                <a:cs typeface="Arial" panose="020B0604020202020204" pitchFamily="34" charset="0"/>
              </a:rPr>
              <a:t>resolution</a:t>
            </a:r>
            <a:r>
              <a:rPr sz="10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80" dirty="0">
                <a:latin typeface="Arial" panose="020B0604020202020204" pitchFamily="34" charset="0"/>
                <a:cs typeface="Arial" panose="020B0604020202020204" pitchFamily="34" charset="0"/>
              </a:rPr>
              <a:t>photos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5315" y="2651357"/>
            <a:ext cx="4711700" cy="45910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  <a:tabLst>
                <a:tab pos="354965" algn="l"/>
              </a:tabLst>
            </a:pPr>
            <a:r>
              <a:rPr sz="1400" spc="-204" dirty="0">
                <a:solidFill>
                  <a:srgbClr val="007BC3"/>
                </a:solidFill>
                <a:latin typeface="Times New Roman"/>
                <a:cs typeface="Times New Roman"/>
              </a:rPr>
              <a:t>□	</a:t>
            </a:r>
            <a:r>
              <a:rPr sz="1000" b="1" u="sng" spc="6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Thermography</a:t>
            </a:r>
            <a:r>
              <a:rPr sz="10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u="sng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000" b="1" u="sng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30" dirty="0">
                <a:latin typeface="Arial" panose="020B0604020202020204" pitchFamily="34" charset="0"/>
                <a:cs typeface="Arial" panose="020B0604020202020204" pitchFamily="34" charset="0"/>
              </a:rPr>
              <a:t>Infra-red </a:t>
            </a:r>
            <a:r>
              <a:rPr sz="1000" spc="100" dirty="0">
                <a:latin typeface="Arial" panose="020B0604020202020204" pitchFamily="34" charset="0"/>
                <a:cs typeface="Arial" panose="020B0604020202020204" pitchFamily="34" charset="0"/>
              </a:rPr>
              <a:t>camera </a:t>
            </a:r>
            <a:r>
              <a:rPr sz="1000" spc="5" dirty="0">
                <a:latin typeface="Arial" panose="020B0604020202020204" pitchFamily="34" charset="0"/>
                <a:cs typeface="Arial" panose="020B0604020202020204" pitchFamily="34" charset="0"/>
              </a:rPr>
              <a:t>(typically </a:t>
            </a:r>
            <a:r>
              <a:rPr sz="1000" spc="80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sz="1000" spc="40" dirty="0">
                <a:latin typeface="Arial" panose="020B0604020202020204" pitchFamily="34" charset="0"/>
                <a:cs typeface="Arial" panose="020B0604020202020204" pitchFamily="34" charset="0"/>
              </a:rPr>
              <a:t>helicopter)</a:t>
            </a:r>
            <a:r>
              <a:rPr sz="1000" spc="-1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95" dirty="0">
                <a:latin typeface="Arial" panose="020B0604020202020204" pitchFamily="34" charset="0"/>
                <a:cs typeface="Arial" panose="020B0604020202020204" pitchFamily="34" charset="0"/>
              </a:rPr>
              <a:t>observes </a:t>
            </a:r>
            <a:r>
              <a:rPr sz="1000" spc="20" dirty="0">
                <a:latin typeface="Arial" panose="020B0604020202020204" pitchFamily="34" charset="0"/>
                <a:cs typeface="Arial" panose="020B0604020202020204" pitchFamily="34" charset="0"/>
              </a:rPr>
              <a:t>line </a:t>
            </a:r>
            <a:r>
              <a:rPr sz="1000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10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65" dirty="0">
                <a:latin typeface="Arial" panose="020B0604020202020204" pitchFamily="34" charset="0"/>
                <a:cs typeface="Arial" panose="020B0604020202020204" pitchFamily="34" charset="0"/>
              </a:rPr>
              <a:t>hot-spots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5315" y="3088816"/>
            <a:ext cx="4240530" cy="45910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  <a:tabLst>
                <a:tab pos="354965" algn="l"/>
              </a:tabLst>
            </a:pPr>
            <a:r>
              <a:rPr sz="1400" spc="-204" dirty="0">
                <a:solidFill>
                  <a:srgbClr val="007BC3"/>
                </a:solidFill>
                <a:latin typeface="Times New Roman"/>
                <a:cs typeface="Times New Roman"/>
              </a:rPr>
              <a:t>□	</a:t>
            </a:r>
            <a:r>
              <a:rPr sz="1000" b="1" u="sng" spc="75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Comprehensive </a:t>
            </a:r>
            <a:r>
              <a:rPr sz="1000" b="1" u="sng" spc="6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Drone </a:t>
            </a:r>
            <a:r>
              <a:rPr sz="1000" b="1" u="sng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sz="1000" b="1" u="sng" spc="75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Started </a:t>
            </a:r>
            <a:r>
              <a:rPr sz="1000" b="1" u="sng" spc="-5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1000" b="1" u="sng" spc="-125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b="1" u="sng" spc="8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r>
              <a:rPr lang="en-US" sz="1000" b="1" u="sng" spc="8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sz="1000" spc="75" dirty="0">
                <a:latin typeface="Arial" panose="020B0604020202020204" pitchFamily="34" charset="0"/>
                <a:cs typeface="Arial" panose="020B0604020202020204" pitchFamily="34" charset="0"/>
              </a:rPr>
              <a:t>Combines </a:t>
            </a:r>
            <a:r>
              <a:rPr sz="1000" spc="20" dirty="0">
                <a:latin typeface="Arial" panose="020B0604020202020204" pitchFamily="34" charset="0"/>
                <a:cs typeface="Arial" panose="020B0604020202020204" pitchFamily="34" charset="0"/>
              </a:rPr>
              <a:t>foot </a:t>
            </a:r>
            <a:r>
              <a:rPr sz="1000" spc="105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1000" spc="15" dirty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sz="1000" spc="125" dirty="0">
                <a:latin typeface="Arial" panose="020B0604020202020204" pitchFamily="34" charset="0"/>
                <a:cs typeface="Arial" panose="020B0604020202020204" pitchFamily="34" charset="0"/>
              </a:rPr>
              <a:t>Res </a:t>
            </a:r>
            <a:r>
              <a:rPr sz="1000" spc="15" dirty="0">
                <a:latin typeface="Arial" panose="020B0604020202020204" pitchFamily="34" charset="0"/>
                <a:cs typeface="Arial" panose="020B0604020202020204" pitchFamily="34" charset="0"/>
              </a:rPr>
              <a:t>Aerial. </a:t>
            </a:r>
            <a:r>
              <a:rPr sz="1000" spc="75" dirty="0">
                <a:latin typeface="Arial" panose="020B0604020202020204" pitchFamily="34" charset="0"/>
                <a:cs typeface="Arial" panose="020B0604020202020204" pitchFamily="34" charset="0"/>
              </a:rPr>
              <a:t>Plan</a:t>
            </a:r>
            <a:r>
              <a:rPr sz="1000" spc="-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4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1000" spc="65" dirty="0">
                <a:latin typeface="Arial" panose="020B0604020202020204" pitchFamily="34" charset="0"/>
                <a:cs typeface="Arial" panose="020B0604020202020204" pitchFamily="34" charset="0"/>
              </a:rPr>
              <a:t>inspect </a:t>
            </a:r>
            <a:r>
              <a:rPr sz="1000" spc="40" dirty="0">
                <a:latin typeface="Arial" panose="020B0604020202020204" pitchFamily="34" charset="0"/>
                <a:cs typeface="Arial" panose="020B0604020202020204" pitchFamily="34" charset="0"/>
              </a:rPr>
              <a:t>whole </a:t>
            </a:r>
            <a:r>
              <a:rPr sz="1000" spc="90" dirty="0">
                <a:latin typeface="Arial" panose="020B0604020202020204" pitchFamily="34" charset="0"/>
                <a:cs typeface="Arial" panose="020B0604020202020204" pitchFamily="34" charset="0"/>
              </a:rPr>
              <a:t>system </a:t>
            </a:r>
            <a:r>
              <a:rPr sz="1000" spc="5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1000" spc="8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sz="1000" spc="-10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90" dirty="0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38116" y="1447286"/>
            <a:ext cx="3348684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54965" algn="l"/>
              </a:tabLst>
            </a:pPr>
            <a:r>
              <a:rPr sz="1400" spc="-204" dirty="0">
                <a:solidFill>
                  <a:srgbClr val="007BC3"/>
                </a:solidFill>
                <a:latin typeface="Times New Roman"/>
                <a:cs typeface="Times New Roman"/>
              </a:rPr>
              <a:t>□	</a:t>
            </a:r>
            <a:r>
              <a:rPr sz="1400" u="sng" spc="6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Items Reviewed </a:t>
            </a:r>
            <a:r>
              <a:rPr sz="1400" u="sng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sz="1400" u="sng" spc="6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Wood</a:t>
            </a:r>
            <a:r>
              <a:rPr sz="1400" u="sng" spc="-4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u="sng" spc="70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Structures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95270" y="1661343"/>
            <a:ext cx="3223260" cy="2439128"/>
          </a:xfrm>
          <a:prstGeom prst="rect">
            <a:avLst/>
          </a:prstGeom>
        </p:spPr>
        <p:txBody>
          <a:bodyPr vert="horz" wrap="square" lIns="0" tIns="129539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19"/>
              </a:spcBef>
              <a:buClr>
                <a:srgbClr val="007BC3"/>
              </a:buClr>
              <a:buChar char="–"/>
              <a:tabLst>
                <a:tab pos="299085" algn="l"/>
                <a:tab pos="299720" algn="l"/>
              </a:tabLst>
            </a:pPr>
            <a:r>
              <a:rPr sz="1000" spc="25" dirty="0">
                <a:latin typeface="Arial" panose="020B0604020202020204" pitchFamily="34" charset="0"/>
                <a:cs typeface="Arial" panose="020B0604020202020204" pitchFamily="34" charset="0"/>
              </a:rPr>
              <a:t>Significant </a:t>
            </a:r>
            <a:r>
              <a:rPr sz="1000" spc="70" dirty="0">
                <a:latin typeface="Arial" panose="020B0604020202020204" pitchFamily="34" charset="0"/>
                <a:cs typeface="Arial" panose="020B0604020202020204" pitchFamily="34" charset="0"/>
              </a:rPr>
              <a:t>Woodpecker</a:t>
            </a:r>
            <a:r>
              <a:rPr sz="1000" spc="-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100" dirty="0">
                <a:latin typeface="Arial" panose="020B0604020202020204" pitchFamily="34" charset="0"/>
                <a:cs typeface="Arial" panose="020B0604020202020204" pitchFamily="34" charset="0"/>
              </a:rPr>
              <a:t>Damage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9085" indent="-286385">
              <a:lnSpc>
                <a:spcPct val="100000"/>
              </a:lnSpc>
              <a:spcBef>
                <a:spcPts val="925"/>
              </a:spcBef>
              <a:buClr>
                <a:srgbClr val="007BC3"/>
              </a:buClr>
              <a:buChar char="–"/>
              <a:tabLst>
                <a:tab pos="299085" algn="l"/>
                <a:tab pos="299720" algn="l"/>
              </a:tabLst>
            </a:pPr>
            <a:r>
              <a:rPr sz="1000" spc="100" dirty="0">
                <a:latin typeface="Arial" panose="020B0604020202020204" pitchFamily="34" charset="0"/>
                <a:cs typeface="Arial" panose="020B0604020202020204" pitchFamily="34" charset="0"/>
              </a:rPr>
              <a:t>Severe</a:t>
            </a:r>
            <a:r>
              <a:rPr sz="10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40" dirty="0">
                <a:latin typeface="Arial" panose="020B0604020202020204" pitchFamily="34" charset="0"/>
                <a:cs typeface="Arial" panose="020B0604020202020204" pitchFamily="34" charset="0"/>
              </a:rPr>
              <a:t>Checking/Splits/Cracking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9085" indent="-286385">
              <a:lnSpc>
                <a:spcPct val="100000"/>
              </a:lnSpc>
              <a:spcBef>
                <a:spcPts val="925"/>
              </a:spcBef>
              <a:buClr>
                <a:srgbClr val="007BC3"/>
              </a:buClr>
              <a:buChar char="–"/>
              <a:tabLst>
                <a:tab pos="299085" algn="l"/>
                <a:tab pos="299720" algn="l"/>
              </a:tabLst>
            </a:pPr>
            <a:r>
              <a:rPr sz="1000" spc="65" dirty="0">
                <a:latin typeface="Arial" panose="020B0604020202020204" pitchFamily="34" charset="0"/>
                <a:cs typeface="Arial" panose="020B0604020202020204" pitchFamily="34" charset="0"/>
              </a:rPr>
              <a:t>Insect</a:t>
            </a:r>
            <a:r>
              <a:rPr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105" dirty="0">
                <a:latin typeface="Arial" panose="020B0604020202020204" pitchFamily="34" charset="0"/>
                <a:cs typeface="Arial" panose="020B0604020202020204" pitchFamily="34" charset="0"/>
              </a:rPr>
              <a:t>Damage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9085" indent="-286385">
              <a:lnSpc>
                <a:spcPct val="100000"/>
              </a:lnSpc>
              <a:spcBef>
                <a:spcPts val="925"/>
              </a:spcBef>
              <a:buClr>
                <a:srgbClr val="007BC3"/>
              </a:buClr>
              <a:buChar char="–"/>
              <a:tabLst>
                <a:tab pos="299085" algn="l"/>
                <a:tab pos="299720" algn="l"/>
              </a:tabLst>
            </a:pPr>
            <a:r>
              <a:rPr sz="1000" spc="60" dirty="0">
                <a:latin typeface="Arial" panose="020B0604020202020204" pitchFamily="34" charset="0"/>
                <a:cs typeface="Arial" panose="020B0604020202020204" pitchFamily="34" charset="0"/>
              </a:rPr>
              <a:t>Structure </a:t>
            </a:r>
            <a:r>
              <a:rPr sz="1000" spc="-5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sz="1000" spc="45" dirty="0">
                <a:latin typeface="Arial" panose="020B0604020202020204" pitchFamily="34" charset="0"/>
                <a:cs typeface="Arial" panose="020B0604020202020204" pitchFamily="34" charset="0"/>
              </a:rPr>
              <a:t>Rot </a:t>
            </a:r>
            <a:r>
              <a:rPr sz="1000" spc="35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75" dirty="0">
                <a:latin typeface="Arial" panose="020B0604020202020204" pitchFamily="34" charset="0"/>
                <a:cs typeface="Arial" panose="020B0604020202020204" pitchFamily="34" charset="0"/>
              </a:rPr>
              <a:t>Decay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9085" indent="-286385">
              <a:lnSpc>
                <a:spcPct val="100000"/>
              </a:lnSpc>
              <a:spcBef>
                <a:spcPts val="919"/>
              </a:spcBef>
              <a:buClr>
                <a:srgbClr val="007BC3"/>
              </a:buClr>
              <a:buChar char="–"/>
              <a:tabLst>
                <a:tab pos="299085" algn="l"/>
                <a:tab pos="299720" algn="l"/>
              </a:tabLst>
            </a:pPr>
            <a:r>
              <a:rPr sz="1000" spc="100" dirty="0">
                <a:latin typeface="Arial" panose="020B0604020202020204" pitchFamily="34" charset="0"/>
                <a:cs typeface="Arial" panose="020B0604020202020204" pitchFamily="34" charset="0"/>
              </a:rPr>
              <a:t>Severe </a:t>
            </a:r>
            <a:r>
              <a:rPr sz="1000" spc="40" dirty="0">
                <a:latin typeface="Arial" panose="020B0604020202020204" pitchFamily="34" charset="0"/>
                <a:cs typeface="Arial" panose="020B0604020202020204" pitchFamily="34" charset="0"/>
              </a:rPr>
              <a:t>Fracturing, </a:t>
            </a:r>
            <a:r>
              <a:rPr sz="1000" spc="20" dirty="0">
                <a:latin typeface="Arial" panose="020B0604020202020204" pitchFamily="34" charset="0"/>
                <a:cs typeface="Arial" panose="020B0604020202020204" pitchFamily="34" charset="0"/>
              </a:rPr>
              <a:t>Buckling,</a:t>
            </a:r>
            <a:r>
              <a:rPr sz="1000" spc="-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55" dirty="0">
                <a:latin typeface="Arial" panose="020B0604020202020204" pitchFamily="34" charset="0"/>
                <a:cs typeface="Arial" panose="020B0604020202020204" pitchFamily="34" charset="0"/>
              </a:rPr>
              <a:t>Leaning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9085" indent="-286385">
              <a:lnSpc>
                <a:spcPct val="100000"/>
              </a:lnSpc>
              <a:spcBef>
                <a:spcPts val="925"/>
              </a:spcBef>
              <a:buClr>
                <a:srgbClr val="007BC3"/>
              </a:buClr>
              <a:buChar char="–"/>
              <a:tabLst>
                <a:tab pos="299085" algn="l"/>
                <a:tab pos="299720" algn="l"/>
              </a:tabLst>
            </a:pPr>
            <a:r>
              <a:rPr sz="1000" spc="75" dirty="0">
                <a:latin typeface="Arial" panose="020B0604020202020204" pitchFamily="34" charset="0"/>
                <a:cs typeface="Arial" panose="020B0604020202020204" pitchFamily="34" charset="0"/>
              </a:rPr>
              <a:t>Compression</a:t>
            </a:r>
            <a:r>
              <a:rPr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75" dirty="0">
                <a:latin typeface="Arial" panose="020B0604020202020204" pitchFamily="34" charset="0"/>
                <a:cs typeface="Arial" panose="020B0604020202020204" pitchFamily="34" charset="0"/>
              </a:rPr>
              <a:t>Breaks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9085" indent="-286385">
              <a:lnSpc>
                <a:spcPct val="100000"/>
              </a:lnSpc>
              <a:spcBef>
                <a:spcPts val="925"/>
              </a:spcBef>
              <a:buClr>
                <a:srgbClr val="007BC3"/>
              </a:buClr>
              <a:buChar char="–"/>
              <a:tabLst>
                <a:tab pos="299085" algn="l"/>
                <a:tab pos="299720" algn="l"/>
              </a:tabLst>
            </a:pPr>
            <a:r>
              <a:rPr sz="1000" spc="35" dirty="0">
                <a:latin typeface="Arial" panose="020B0604020202020204" pitchFamily="34" charset="0"/>
                <a:cs typeface="Arial" panose="020B0604020202020204" pitchFamily="34" charset="0"/>
              </a:rPr>
              <a:t>Fire</a:t>
            </a:r>
            <a:r>
              <a:rPr sz="10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105" dirty="0">
                <a:latin typeface="Arial" panose="020B0604020202020204" pitchFamily="34" charset="0"/>
                <a:cs typeface="Arial" panose="020B0604020202020204" pitchFamily="34" charset="0"/>
              </a:rPr>
              <a:t>Damage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9085" indent="-286385">
              <a:lnSpc>
                <a:spcPct val="100000"/>
              </a:lnSpc>
              <a:spcBef>
                <a:spcPts val="925"/>
              </a:spcBef>
              <a:buClr>
                <a:srgbClr val="007BC3"/>
              </a:buClr>
              <a:buChar char="–"/>
              <a:tabLst>
                <a:tab pos="299085" algn="l"/>
                <a:tab pos="299720" algn="l"/>
              </a:tabLst>
            </a:pPr>
            <a:r>
              <a:rPr sz="1000" spc="100" dirty="0">
                <a:latin typeface="Arial" panose="020B0604020202020204" pitchFamily="34" charset="0"/>
                <a:cs typeface="Arial" panose="020B0604020202020204" pitchFamily="34" charset="0"/>
              </a:rPr>
              <a:t>Damage </a:t>
            </a:r>
            <a:r>
              <a:rPr sz="1000" spc="-5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sz="1000" spc="-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50" dirty="0">
                <a:latin typeface="Arial" panose="020B0604020202020204" pitchFamily="34" charset="0"/>
                <a:cs typeface="Arial" panose="020B0604020202020204" pitchFamily="34" charset="0"/>
              </a:rPr>
              <a:t>Vandalism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9085" indent="-286385">
              <a:lnSpc>
                <a:spcPct val="100000"/>
              </a:lnSpc>
              <a:spcBef>
                <a:spcPts val="925"/>
              </a:spcBef>
              <a:buClr>
                <a:srgbClr val="007BC3"/>
              </a:buClr>
              <a:buChar char="–"/>
              <a:tabLst>
                <a:tab pos="299085" algn="l"/>
                <a:tab pos="299720" algn="l"/>
              </a:tabLst>
            </a:pPr>
            <a:r>
              <a:rPr sz="1000" spc="65" dirty="0">
                <a:latin typeface="Arial" panose="020B0604020202020204" pitchFamily="34" charset="0"/>
                <a:cs typeface="Arial" panose="020B0604020202020204" pitchFamily="34" charset="0"/>
              </a:rPr>
              <a:t>Hardware </a:t>
            </a:r>
            <a:r>
              <a:rPr sz="1000" spc="-5" dirty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sz="1000" spc="40" dirty="0">
                <a:latin typeface="Arial" panose="020B0604020202020204" pitchFamily="34" charset="0"/>
                <a:cs typeface="Arial" panose="020B0604020202020204" pitchFamily="34" charset="0"/>
              </a:rPr>
              <a:t>Insulator</a:t>
            </a:r>
            <a:r>
              <a:rPr sz="10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114" dirty="0">
                <a:latin typeface="Arial" panose="020B0604020202020204" pitchFamily="34" charset="0"/>
                <a:cs typeface="Arial" panose="020B0604020202020204" pitchFamily="34" charset="0"/>
              </a:rPr>
              <a:t>damage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3D0912-2851-4784-A791-B9D5C9DD2431}"/>
              </a:ext>
            </a:extLst>
          </p:cNvPr>
          <p:cNvSpPr/>
          <p:nvPr/>
        </p:nvSpPr>
        <p:spPr>
          <a:xfrm>
            <a:off x="761662" y="3578208"/>
            <a:ext cx="4939005" cy="2746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19"/>
              </a:spcBef>
              <a:buClr>
                <a:srgbClr val="007BC3"/>
              </a:buClr>
              <a:buChar char="□"/>
              <a:tabLst>
                <a:tab pos="354965" algn="l"/>
                <a:tab pos="356235" algn="l"/>
              </a:tabLst>
            </a:pPr>
            <a:r>
              <a:rPr lang="en-US" sz="1000" b="1" spc="70" dirty="0">
                <a:latin typeface="Arial" panose="020B0604020202020204" pitchFamily="34" charset="0"/>
                <a:cs typeface="Arial" panose="020B0604020202020204" pitchFamily="34" charset="0"/>
              </a:rPr>
              <a:t>Structures </a:t>
            </a:r>
            <a:r>
              <a:rPr lang="en-US" sz="1000" b="1" spc="105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1000" b="1" spc="90" dirty="0">
                <a:latin typeface="Arial" panose="020B0604020202020204" pitchFamily="34" charset="0"/>
                <a:cs typeface="Arial" panose="020B0604020202020204" pitchFamily="34" charset="0"/>
              </a:rPr>
              <a:t>Graded </a:t>
            </a:r>
            <a:r>
              <a:rPr lang="en-US" sz="1000" b="1" spc="-5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000" b="1" spc="70" dirty="0">
                <a:latin typeface="Arial" panose="020B0604020202020204" pitchFamily="34" charset="0"/>
                <a:cs typeface="Arial" panose="020B0604020202020204" pitchFamily="34" charset="0"/>
              </a:rPr>
              <a:t>Accordance </a:t>
            </a:r>
            <a:r>
              <a:rPr lang="en-US" sz="1000" b="1" spc="-5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sz="1000" b="1" spc="60" dirty="0">
                <a:latin typeface="Arial" panose="020B0604020202020204" pitchFamily="34" charset="0"/>
                <a:cs typeface="Arial" panose="020B0604020202020204" pitchFamily="34" charset="0"/>
              </a:rPr>
              <a:t>EPRI</a:t>
            </a:r>
            <a:r>
              <a:rPr lang="en-US" sz="1000" b="1" spc="-235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000" b="1" spc="50" dirty="0">
                <a:latin typeface="Arial" panose="020B0604020202020204" pitchFamily="34" charset="0"/>
                <a:cs typeface="Arial" panose="020B0604020202020204" pitchFamily="34" charset="0"/>
              </a:rPr>
              <a:t>Guidelines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6285" lvl="1" indent="-286385">
              <a:lnSpc>
                <a:spcPct val="100000"/>
              </a:lnSpc>
              <a:spcBef>
                <a:spcPts val="925"/>
              </a:spcBef>
              <a:buClr>
                <a:srgbClr val="007BC3"/>
              </a:buClr>
              <a:buChar char="–"/>
              <a:tabLst>
                <a:tab pos="756285" algn="l"/>
                <a:tab pos="756920" algn="l"/>
              </a:tabLst>
            </a:pPr>
            <a:r>
              <a:rPr lang="en-US" sz="1000" spc="-40" dirty="0">
                <a:latin typeface="Arial" panose="020B0604020202020204" pitchFamily="34" charset="0"/>
                <a:cs typeface="Arial" panose="020B0604020202020204" pitchFamily="34" charset="0"/>
              </a:rPr>
              <a:t>A: </a:t>
            </a:r>
            <a:r>
              <a:rPr lang="en-US" sz="1000" spc="30" dirty="0">
                <a:latin typeface="Arial" panose="020B0604020202020204" pitchFamily="34" charset="0"/>
                <a:cs typeface="Arial" panose="020B0604020202020204" pitchFamily="34" charset="0"/>
              </a:rPr>
              <a:t>Nominal </a:t>
            </a:r>
            <a:r>
              <a:rPr lang="en-US" sz="1000" spc="50" dirty="0">
                <a:latin typeface="Arial" panose="020B0604020202020204" pitchFamily="34" charset="0"/>
                <a:cs typeface="Arial" panose="020B0604020202020204" pitchFamily="34" charset="0"/>
              </a:rPr>
              <a:t>Defect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1000" spc="30" dirty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000" spc="50" dirty="0">
                <a:latin typeface="Arial" panose="020B0604020202020204" pitchFamily="34" charset="0"/>
                <a:cs typeface="Arial" panose="020B0604020202020204" pitchFamily="34" charset="0"/>
              </a:rPr>
              <a:t>action</a:t>
            </a:r>
            <a:r>
              <a:rPr lang="en-US" sz="1000" spc="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55" dirty="0">
                <a:latin typeface="Arial" panose="020B0604020202020204" pitchFamily="34" charset="0"/>
                <a:cs typeface="Arial" panose="020B0604020202020204" pitchFamily="34" charset="0"/>
              </a:rPr>
              <a:t>required.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6285" lvl="1" indent="-286385">
              <a:lnSpc>
                <a:spcPct val="100000"/>
              </a:lnSpc>
              <a:spcBef>
                <a:spcPts val="600"/>
              </a:spcBef>
              <a:buClr>
                <a:srgbClr val="007BC3"/>
              </a:buClr>
              <a:buChar char="–"/>
              <a:tabLst>
                <a:tab pos="756285" algn="l"/>
                <a:tab pos="756920" algn="l"/>
              </a:tabLst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B: Minimal </a:t>
            </a:r>
            <a:r>
              <a:rPr lang="en-US" sz="1000" spc="50" dirty="0">
                <a:latin typeface="Arial" panose="020B0604020202020204" pitchFamily="34" charset="0"/>
                <a:cs typeface="Arial" panose="020B0604020202020204" pitchFamily="34" charset="0"/>
              </a:rPr>
              <a:t>Defect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1000" spc="10" dirty="0">
                <a:latin typeface="Arial" panose="020B0604020202020204" pitchFamily="34" charset="0"/>
                <a:cs typeface="Arial" panose="020B0604020202020204" pitchFamily="34" charset="0"/>
              </a:rPr>
              <a:t>Monitor</a:t>
            </a:r>
            <a:r>
              <a:rPr lang="en-US" sz="10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65" dirty="0">
                <a:latin typeface="Arial" panose="020B0604020202020204" pitchFamily="34" charset="0"/>
                <a:cs typeface="Arial" panose="020B0604020202020204" pitchFamily="34" charset="0"/>
              </a:rPr>
              <a:t>degradation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6285" lvl="1" indent="-286385">
              <a:lnSpc>
                <a:spcPct val="100000"/>
              </a:lnSpc>
              <a:spcBef>
                <a:spcPts val="600"/>
              </a:spcBef>
              <a:buClr>
                <a:srgbClr val="007BC3"/>
              </a:buClr>
              <a:buChar char="–"/>
              <a:tabLst>
                <a:tab pos="756285" algn="l"/>
                <a:tab pos="756920" algn="l"/>
              </a:tabLst>
            </a:pPr>
            <a:r>
              <a:rPr lang="en-US" sz="1000" spc="35" dirty="0">
                <a:latin typeface="Arial" panose="020B0604020202020204" pitchFamily="34" charset="0"/>
                <a:cs typeface="Arial" panose="020B0604020202020204" pitchFamily="34" charset="0"/>
              </a:rPr>
              <a:t>C:</a:t>
            </a:r>
            <a:r>
              <a:rPr lang="en-US" sz="10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70" dirty="0">
                <a:latin typeface="Arial" panose="020B0604020202020204" pitchFamily="34" charset="0"/>
                <a:cs typeface="Arial" panose="020B0604020202020204" pitchFamily="34" charset="0"/>
              </a:rPr>
              <a:t>Moderate</a:t>
            </a:r>
            <a:r>
              <a:rPr lang="en-US" sz="10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50" dirty="0">
                <a:latin typeface="Arial" panose="020B0604020202020204" pitchFamily="34" charset="0"/>
                <a:cs typeface="Arial" panose="020B0604020202020204" pitchFamily="34" charset="0"/>
              </a:rPr>
              <a:t>Defect</a:t>
            </a:r>
            <a:r>
              <a:rPr lang="en-US" sz="10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0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60" dirty="0">
                <a:latin typeface="Arial" panose="020B0604020202020204" pitchFamily="34" charset="0"/>
                <a:cs typeface="Arial" panose="020B0604020202020204" pitchFamily="34" charset="0"/>
              </a:rPr>
              <a:t>Repair</a:t>
            </a:r>
            <a:r>
              <a:rPr lang="en-US" sz="10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4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sz="10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80" dirty="0">
                <a:latin typeface="Arial" panose="020B0604020202020204" pitchFamily="34" charset="0"/>
                <a:cs typeface="Arial" panose="020B0604020202020204" pitchFamily="34" charset="0"/>
              </a:rPr>
              <a:t>replace</a:t>
            </a:r>
            <a:r>
              <a:rPr lang="en-US" sz="10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80" dirty="0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en-US" sz="10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55" dirty="0">
                <a:latin typeface="Arial" panose="020B0604020202020204" pitchFamily="34" charset="0"/>
                <a:cs typeface="Arial" panose="020B0604020202020204" pitchFamily="34" charset="0"/>
              </a:rPr>
              <a:t>next</a:t>
            </a:r>
            <a:r>
              <a:rPr lang="en-US" sz="10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80" dirty="0">
                <a:latin typeface="Arial" panose="020B0604020202020204" pitchFamily="34" charset="0"/>
                <a:cs typeface="Arial" panose="020B0604020202020204" pitchFamily="34" charset="0"/>
              </a:rPr>
              <a:t>maintenance.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6285" lvl="1" indent="-286385">
              <a:lnSpc>
                <a:spcPct val="100000"/>
              </a:lnSpc>
              <a:spcBef>
                <a:spcPts val="600"/>
              </a:spcBef>
              <a:buClr>
                <a:srgbClr val="007BC3"/>
              </a:buClr>
              <a:buChar char="–"/>
              <a:tabLst>
                <a:tab pos="756285" algn="l"/>
                <a:tab pos="756920" algn="l"/>
              </a:tabLst>
            </a:pPr>
            <a:r>
              <a:rPr lang="en-US" sz="1000" spc="-5" dirty="0">
                <a:latin typeface="Arial" panose="020B0604020202020204" pitchFamily="34" charset="0"/>
                <a:cs typeface="Arial" panose="020B0604020202020204" pitchFamily="34" charset="0"/>
              </a:rPr>
              <a:t>D: </a:t>
            </a:r>
            <a:r>
              <a:rPr lang="en-US" sz="1000" spc="100" dirty="0">
                <a:latin typeface="Arial" panose="020B0604020202020204" pitchFamily="34" charset="0"/>
                <a:cs typeface="Arial" panose="020B0604020202020204" pitchFamily="34" charset="0"/>
              </a:rPr>
              <a:t>Severe </a:t>
            </a:r>
            <a:r>
              <a:rPr lang="en-US" sz="1000" spc="50" dirty="0">
                <a:latin typeface="Arial" panose="020B0604020202020204" pitchFamily="34" charset="0"/>
                <a:cs typeface="Arial" panose="020B0604020202020204" pitchFamily="34" charset="0"/>
              </a:rPr>
              <a:t>Defect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1000" spc="60" dirty="0">
                <a:latin typeface="Arial" panose="020B0604020202020204" pitchFamily="34" charset="0"/>
                <a:cs typeface="Arial" panose="020B0604020202020204" pitchFamily="34" charset="0"/>
              </a:rPr>
              <a:t>Repair, </a:t>
            </a:r>
            <a:r>
              <a:rPr lang="en-US" sz="1000" spc="40" dirty="0">
                <a:latin typeface="Arial" panose="020B0604020202020204" pitchFamily="34" charset="0"/>
                <a:cs typeface="Arial" panose="020B0604020202020204" pitchFamily="34" charset="0"/>
              </a:rPr>
              <a:t>reinforce, </a:t>
            </a:r>
            <a:r>
              <a:rPr lang="en-US" sz="1000" spc="35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000" spc="80" dirty="0">
                <a:latin typeface="Arial" panose="020B0604020202020204" pitchFamily="34" charset="0"/>
                <a:cs typeface="Arial" panose="020B0604020202020204" pitchFamily="34" charset="0"/>
              </a:rPr>
              <a:t>replace</a:t>
            </a:r>
            <a:r>
              <a:rPr lang="en-US" sz="1000" spc="-1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40" dirty="0">
                <a:latin typeface="Arial" panose="020B0604020202020204" pitchFamily="34" charset="0"/>
                <a:cs typeface="Arial" panose="020B0604020202020204" pitchFamily="34" charset="0"/>
              </a:rPr>
              <a:t>immediately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42900">
              <a:lnSpc>
                <a:spcPct val="100000"/>
              </a:lnSpc>
              <a:spcBef>
                <a:spcPts val="600"/>
              </a:spcBef>
              <a:buClr>
                <a:srgbClr val="007BC3"/>
              </a:buClr>
              <a:buChar char="□"/>
              <a:tabLst>
                <a:tab pos="354965" algn="l"/>
                <a:tab pos="356235" algn="l"/>
              </a:tabLst>
            </a:pPr>
            <a:r>
              <a:rPr lang="en-US" sz="1000" b="1" spc="90" dirty="0">
                <a:latin typeface="Arial" panose="020B0604020202020204" pitchFamily="34" charset="0"/>
                <a:cs typeface="Arial" panose="020B0604020202020204" pitchFamily="34" charset="0"/>
              </a:rPr>
              <a:t>Replace </a:t>
            </a:r>
            <a:r>
              <a:rPr lang="en-US" sz="1000" b="1" spc="75" dirty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n-US" sz="1000" b="1" spc="105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sz="1000" b="1" spc="70" dirty="0">
                <a:latin typeface="Arial" panose="020B0604020202020204" pitchFamily="34" charset="0"/>
                <a:cs typeface="Arial" panose="020B0604020202020204" pitchFamily="34" charset="0"/>
              </a:rPr>
              <a:t>structures </a:t>
            </a:r>
            <a:r>
              <a:rPr lang="en-US" sz="1000" b="1" spc="-5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000" b="1" spc="105" dirty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n-US" sz="1000" b="1" spc="-18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spc="25" dirty="0">
                <a:latin typeface="Arial" panose="020B0604020202020204" pitchFamily="34" charset="0"/>
                <a:cs typeface="Arial" panose="020B0604020202020204" pitchFamily="34" charset="0"/>
              </a:rPr>
              <a:t>mobilization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6285" marR="54610" lvl="1" indent="-286385">
              <a:lnSpc>
                <a:spcPct val="100000"/>
              </a:lnSpc>
              <a:spcBef>
                <a:spcPts val="925"/>
              </a:spcBef>
              <a:buClr>
                <a:srgbClr val="007BC3"/>
              </a:buClr>
              <a:buChar char="–"/>
              <a:tabLst>
                <a:tab pos="756285" algn="l"/>
                <a:tab pos="756920" algn="l"/>
              </a:tabLst>
            </a:pPr>
            <a:r>
              <a:rPr lang="en-US" sz="1000" spc="60" dirty="0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en-US" sz="10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70" dirty="0">
                <a:latin typeface="Arial" panose="020B0604020202020204" pitchFamily="34" charset="0"/>
                <a:cs typeface="Arial" panose="020B0604020202020204" pitchFamily="34" charset="0"/>
              </a:rPr>
              <a:t>structures</a:t>
            </a:r>
            <a:r>
              <a:rPr lang="en-US" sz="10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15" dirty="0">
                <a:latin typeface="Arial" panose="020B0604020202020204" pitchFamily="34" charset="0"/>
                <a:cs typeface="Arial" panose="020B0604020202020204" pitchFamily="34" charset="0"/>
              </a:rPr>
              <a:t>(A/B)</a:t>
            </a:r>
            <a:r>
              <a:rPr lang="en-US" sz="10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75" dirty="0"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en-US" sz="10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120" dirty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en-US" sz="10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75" dirty="0">
                <a:latin typeface="Arial" panose="020B0604020202020204" pitchFamily="34" charset="0"/>
                <a:cs typeface="Arial" panose="020B0604020202020204" pitchFamily="34" charset="0"/>
              </a:rPr>
              <a:t>replaced</a:t>
            </a:r>
            <a:r>
              <a:rPr lang="en-US" sz="10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40" dirty="0"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en-US" sz="10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110" dirty="0">
                <a:latin typeface="Arial" panose="020B0604020202020204" pitchFamily="34" charset="0"/>
                <a:cs typeface="Arial" panose="020B0604020202020204" pitchFamily="34" charset="0"/>
              </a:rPr>
              <a:t>scope</a:t>
            </a:r>
            <a:r>
              <a:rPr lang="en-US" sz="10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-5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10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60" dirty="0">
                <a:latin typeface="Arial" panose="020B0604020202020204" pitchFamily="34" charset="0"/>
                <a:cs typeface="Arial" panose="020B0604020202020204" pitchFamily="34" charset="0"/>
              </a:rPr>
              <a:t>order</a:t>
            </a:r>
            <a:r>
              <a:rPr lang="en-US" sz="10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4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US" sz="10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30" dirty="0">
                <a:latin typeface="Arial" panose="020B0604020202020204" pitchFamily="34" charset="0"/>
                <a:cs typeface="Arial" panose="020B0604020202020204" pitchFamily="34" charset="0"/>
              </a:rPr>
              <a:t>minimize</a:t>
            </a:r>
            <a:r>
              <a:rPr lang="en-US" sz="10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95" dirty="0">
                <a:latin typeface="Arial" panose="020B0604020202020204" pitchFamily="34" charset="0"/>
                <a:cs typeface="Arial" panose="020B0604020202020204" pitchFamily="34" charset="0"/>
              </a:rPr>
              <a:t>costs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105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000" spc="65" dirty="0">
                <a:latin typeface="Arial" panose="020B0604020202020204" pitchFamily="34" charset="0"/>
                <a:cs typeface="Arial" panose="020B0604020202020204" pitchFamily="34" charset="0"/>
              </a:rPr>
              <a:t>impacts </a:t>
            </a:r>
            <a:r>
              <a:rPr lang="en-US" sz="1000" spc="4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US" sz="1000" spc="-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50" dirty="0">
                <a:latin typeface="Arial" panose="020B0604020202020204" pitchFamily="34" charset="0"/>
                <a:cs typeface="Arial" panose="020B0604020202020204" pitchFamily="34" charset="0"/>
              </a:rPr>
              <a:t>environment.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6285" marR="5080" lvl="1" indent="-286385">
              <a:lnSpc>
                <a:spcPct val="100000"/>
              </a:lnSpc>
              <a:spcBef>
                <a:spcPts val="925"/>
              </a:spcBef>
              <a:buClr>
                <a:srgbClr val="007BC3"/>
              </a:buClr>
              <a:buChar char="–"/>
              <a:tabLst>
                <a:tab pos="756285" algn="l"/>
                <a:tab pos="756920" algn="l"/>
              </a:tabLst>
            </a:pPr>
            <a:r>
              <a:rPr lang="en-US" sz="1000" spc="45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000" spc="70" dirty="0">
                <a:latin typeface="Arial" panose="020B0604020202020204" pitchFamily="34" charset="0"/>
                <a:cs typeface="Arial" panose="020B0604020202020204" pitchFamily="34" charset="0"/>
              </a:rPr>
              <a:t>example, where </a:t>
            </a:r>
            <a:r>
              <a:rPr lang="en-US" sz="1000" spc="30" dirty="0">
                <a:latin typeface="Arial" panose="020B0604020202020204" pitchFamily="34" charset="0"/>
                <a:cs typeface="Arial" panose="020B0604020202020204" pitchFamily="34" charset="0"/>
              </a:rPr>
              <a:t>significant </a:t>
            </a:r>
            <a:r>
              <a:rPr lang="en-US" sz="1000" spc="15" dirty="0">
                <a:latin typeface="Arial" panose="020B0604020202020204" pitchFamily="34" charset="0"/>
                <a:cs typeface="Arial" panose="020B0604020202020204" pitchFamily="34" charset="0"/>
              </a:rPr>
              <a:t>effort </a:t>
            </a:r>
            <a:r>
              <a:rPr lang="en-US" sz="1000" spc="95" dirty="0">
                <a:latin typeface="Arial" panose="020B0604020202020204" pitchFamily="34" charset="0"/>
                <a:cs typeface="Arial" panose="020B0604020202020204" pitchFamily="34" charset="0"/>
              </a:rPr>
              <a:t>associated </a:t>
            </a:r>
            <a:r>
              <a:rPr lang="en-US" sz="1000" spc="-5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sz="1000" spc="130" dirty="0">
                <a:latin typeface="Arial" panose="020B0604020202020204" pitchFamily="34" charset="0"/>
                <a:cs typeface="Arial" panose="020B0604020202020204" pitchFamily="34" charset="0"/>
              </a:rPr>
              <a:t>access </a:t>
            </a:r>
            <a:r>
              <a:rPr lang="en-US" sz="1000" spc="80" dirty="0">
                <a:latin typeface="Arial" panose="020B0604020202020204" pitchFamily="34" charset="0"/>
                <a:cs typeface="Arial" panose="020B0604020202020204" pitchFamily="34" charset="0"/>
              </a:rPr>
              <a:t>road </a:t>
            </a:r>
            <a:r>
              <a:rPr lang="en-US" sz="1000" spc="50" dirty="0">
                <a:latin typeface="Arial" panose="020B0604020202020204" pitchFamily="34" charset="0"/>
                <a:cs typeface="Arial" panose="020B0604020202020204" pitchFamily="34" charset="0"/>
              </a:rPr>
              <a:t>construction </a:t>
            </a:r>
            <a:r>
              <a:rPr lang="en-US" sz="1000" spc="35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1000" spc="55" dirty="0">
                <a:latin typeface="Arial" panose="020B0604020202020204" pitchFamily="34" charset="0"/>
                <a:cs typeface="Arial" panose="020B0604020202020204" pitchFamily="34" charset="0"/>
              </a:rPr>
              <a:t>required</a:t>
            </a:r>
            <a:r>
              <a:rPr lang="en-US" sz="10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US" sz="1000" spc="25" dirty="0">
                <a:latin typeface="Arial" panose="020B0604020202020204" pitchFamily="34" charset="0"/>
                <a:cs typeface="Arial" panose="020B0604020202020204" pitchFamily="34" charset="0"/>
              </a:rPr>
              <a:t> C/D</a:t>
            </a:r>
            <a:r>
              <a:rPr lang="en-US" sz="10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65" dirty="0">
                <a:latin typeface="Arial" panose="020B0604020202020204" pitchFamily="34" charset="0"/>
                <a:cs typeface="Arial" panose="020B0604020202020204" pitchFamily="34" charset="0"/>
              </a:rPr>
              <a:t>structures,</a:t>
            </a:r>
            <a:r>
              <a:rPr lang="en-US" sz="10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60" dirty="0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80" dirty="0">
                <a:latin typeface="Arial" panose="020B0604020202020204" pitchFamily="34" charset="0"/>
                <a:cs typeface="Arial" panose="020B0604020202020204" pitchFamily="34" charset="0"/>
              </a:rPr>
              <a:t>adjacent</a:t>
            </a:r>
            <a:r>
              <a:rPr lang="en-US" sz="10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70" dirty="0">
                <a:latin typeface="Arial" panose="020B0604020202020204" pitchFamily="34" charset="0"/>
                <a:cs typeface="Arial" panose="020B0604020202020204" pitchFamily="34" charset="0"/>
              </a:rPr>
              <a:t>structures</a:t>
            </a:r>
            <a:r>
              <a:rPr lang="en-US" sz="10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US" sz="1000" spc="20" dirty="0">
                <a:latin typeface="Arial" panose="020B0604020202020204" pitchFamily="34" charset="0"/>
                <a:cs typeface="Arial" panose="020B0604020202020204" pitchFamily="34" charset="0"/>
              </a:rPr>
              <a:t> similar</a:t>
            </a:r>
            <a:r>
              <a:rPr lang="en-US" sz="10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130" dirty="0">
                <a:latin typeface="Arial" panose="020B0604020202020204" pitchFamily="34" charset="0"/>
                <a:cs typeface="Arial" panose="020B0604020202020204" pitchFamily="34" charset="0"/>
              </a:rPr>
              <a:t>age</a:t>
            </a:r>
            <a:r>
              <a:rPr lang="en-US" sz="10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75" dirty="0"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en-US" sz="10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120" dirty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en-US" sz="10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75" dirty="0">
                <a:latin typeface="Arial" panose="020B0604020202020204" pitchFamily="34" charset="0"/>
                <a:cs typeface="Arial" panose="020B0604020202020204" pitchFamily="34" charset="0"/>
              </a:rPr>
              <a:t>replaced </a:t>
            </a:r>
            <a:r>
              <a:rPr lang="en-US" sz="1000" spc="35" dirty="0">
                <a:latin typeface="Arial" panose="020B0604020202020204" pitchFamily="34" charset="0"/>
                <a:cs typeface="Arial" panose="020B0604020202020204" pitchFamily="34" charset="0"/>
              </a:rPr>
              <a:t>during </a:t>
            </a:r>
            <a:r>
              <a:rPr lang="en-US" sz="1000" spc="8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000" spc="135" dirty="0">
                <a:latin typeface="Arial" panose="020B0604020202020204" pitchFamily="34" charset="0"/>
                <a:cs typeface="Arial" panose="020B0604020202020204" pitchFamily="34" charset="0"/>
              </a:rPr>
              <a:t>same </a:t>
            </a:r>
            <a:r>
              <a:rPr lang="en-US" sz="1000" spc="50" dirty="0">
                <a:latin typeface="Arial" panose="020B0604020202020204" pitchFamily="34" charset="0"/>
                <a:cs typeface="Arial" panose="020B0604020202020204" pitchFamily="34" charset="0"/>
              </a:rPr>
              <a:t>construction</a:t>
            </a:r>
            <a:r>
              <a:rPr lang="en-US" sz="1000" spc="-2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spc="15" dirty="0">
                <a:latin typeface="Arial" panose="020B0604020202020204" pitchFamily="34" charset="0"/>
                <a:cs typeface="Arial" panose="020B0604020202020204" pitchFamily="34" charset="0"/>
              </a:rPr>
              <a:t>effort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67F6FA-5B4E-418E-A91D-430B2CFFF953}"/>
              </a:ext>
            </a:extLst>
          </p:cNvPr>
          <p:cNvSpPr/>
          <p:nvPr/>
        </p:nvSpPr>
        <p:spPr>
          <a:xfrm>
            <a:off x="5331007" y="4190940"/>
            <a:ext cx="5029200" cy="128496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5600" marR="256540" lvl="0" indent="-342900">
              <a:spcBef>
                <a:spcPts val="925"/>
              </a:spcBef>
              <a:buClr>
                <a:srgbClr val="007BC3"/>
              </a:buClr>
              <a:buFontTx/>
              <a:buChar char="□"/>
              <a:tabLst>
                <a:tab pos="354965" algn="l"/>
                <a:tab pos="356235" algn="l"/>
              </a:tabLst>
            </a:pPr>
            <a:r>
              <a:rPr lang="en-US" sz="1000" b="1" spc="5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Engineering provides </a:t>
            </a:r>
            <a:r>
              <a:rPr lang="en-US" sz="1000" b="1" spc="2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</a:t>
            </a:r>
            <a:r>
              <a:rPr lang="en-US" sz="1000" b="1" spc="4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1000" b="1" spc="7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inspectors </a:t>
            </a:r>
            <a:r>
              <a:rPr lang="en-US" sz="1000" b="1" spc="8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1000" b="1" spc="6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appropriate </a:t>
            </a:r>
            <a:r>
              <a:rPr lang="en-US" sz="1000" b="1" spc="5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grading </a:t>
            </a:r>
            <a:r>
              <a:rPr lang="en-US" sz="1000" b="1" spc="3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criteria </a:t>
            </a:r>
            <a:r>
              <a:rPr 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1000" b="1" spc="2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</a:t>
            </a:r>
            <a:r>
              <a:rPr lang="en-US" sz="1000" b="1" spc="7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Inspectors </a:t>
            </a:r>
            <a:r>
              <a:rPr lang="en-US" sz="1000" b="1" spc="4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</a:t>
            </a:r>
            <a:r>
              <a:rPr lang="en-US" sz="1000" b="1" spc="6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 </a:t>
            </a:r>
            <a:r>
              <a:rPr lang="en-US" sz="1000" b="1" spc="9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</a:t>
            </a:r>
            <a:r>
              <a:rPr lang="en-US" sz="1000" b="1" spc="1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while </a:t>
            </a:r>
            <a:r>
              <a:rPr lang="en-US" sz="1000" b="1" spc="-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000" b="1" spc="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field, </a:t>
            </a:r>
            <a:r>
              <a:rPr lang="en-US" sz="1000" b="1" spc="11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000" b="1" spc="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observe </a:t>
            </a:r>
            <a:r>
              <a:rPr lang="en-US" sz="1000" b="1" spc="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entire </a:t>
            </a:r>
            <a:r>
              <a:rPr lang="en-US" sz="1000" b="1" spc="5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structure. </a:t>
            </a:r>
            <a:r>
              <a:rPr lang="en-US" sz="1000" b="1" spc="7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 </a:t>
            </a:r>
            <a:r>
              <a:rPr lang="en-US" sz="1000" b="1" spc="5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reviewed </a:t>
            </a:r>
            <a:r>
              <a:rPr lang="en-US" sz="1000" b="1" spc="3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n-US" sz="1000" b="1" spc="1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spc="9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  <a:endParaRPr lang="en-US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marR="203835" lvl="0" indent="-342900">
              <a:spcBef>
                <a:spcPts val="919"/>
              </a:spcBef>
              <a:buClr>
                <a:srgbClr val="007BC3"/>
              </a:buClr>
              <a:buFontTx/>
              <a:buChar char="□"/>
              <a:tabLst>
                <a:tab pos="354965" algn="l"/>
                <a:tab pos="356235" algn="l"/>
              </a:tabLst>
            </a:pPr>
            <a:r>
              <a:rPr lang="en-US" sz="1000" b="1" spc="4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n-US" sz="1000" b="1" spc="6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Structures </a:t>
            </a:r>
            <a:r>
              <a:rPr lang="en-US" sz="1000" b="1" spc="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1000" b="1" spc="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typically Light-Duty </a:t>
            </a:r>
            <a:r>
              <a:rPr lang="en-US" sz="1000" b="1" spc="7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Steel </a:t>
            </a:r>
            <a:r>
              <a:rPr lang="en-US" sz="1000" b="1" spc="4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(wood </a:t>
            </a:r>
            <a:r>
              <a:rPr lang="en-US" sz="1000" b="1" spc="5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pole </a:t>
            </a:r>
            <a:r>
              <a:rPr lang="en-US" sz="1000" b="1" spc="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equivalent </a:t>
            </a:r>
            <a:r>
              <a:rPr lang="en-US" sz="1000" b="1" spc="6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std) </a:t>
            </a:r>
            <a:r>
              <a:rPr lang="en-US" sz="1000" b="1" spc="2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/Direct</a:t>
            </a:r>
            <a:r>
              <a:rPr lang="en-US" sz="1000" b="1" spc="-15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spc="9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Embed </a:t>
            </a:r>
            <a:r>
              <a:rPr lang="en-US" sz="1000" b="1" spc="7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poles,</a:t>
            </a:r>
            <a:r>
              <a:rPr lang="en-US" sz="1000" b="1" spc="1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spc="10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1000" b="1" spc="2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spc="4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comply</a:t>
            </a:r>
            <a:r>
              <a:rPr lang="en-US" sz="1000" b="1" spc="1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spc="-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US" sz="1000" b="1" spc="3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spc="7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</a:t>
            </a:r>
            <a:r>
              <a:rPr lang="en-US" sz="1000" b="1" spc="3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spc="7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recent</a:t>
            </a:r>
            <a:r>
              <a:rPr lang="en-US" sz="1000" b="1" spc="1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spc="6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</a:t>
            </a:r>
            <a:r>
              <a:rPr lang="en-US" sz="1000" b="1" spc="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spc="10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1000" b="1" spc="2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spc="8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clearance</a:t>
            </a:r>
            <a:r>
              <a:rPr lang="en-US" sz="1000" b="1" spc="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spc="6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</a:t>
            </a:r>
            <a:endParaRPr lang="en-US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8933" y="773002"/>
            <a:ext cx="8530135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spc="225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Pole </a:t>
            </a:r>
            <a:r>
              <a:rPr sz="2000" spc="220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000" spc="220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amage</a:t>
            </a:r>
            <a:r>
              <a:rPr sz="2000" spc="220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spc="150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sz="2000" spc="-175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spc="235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Woodpeckers</a:t>
            </a:r>
            <a:r>
              <a:rPr lang="en-US" sz="2000" spc="235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/Pole Top/Structural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07498" y="3827001"/>
            <a:ext cx="1753124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0" dirty="0">
                <a:latin typeface="Times New Roman"/>
                <a:cs typeface="Times New Roman"/>
              </a:rPr>
              <a:t>MA </a:t>
            </a:r>
            <a:r>
              <a:rPr lang="en-US" sz="1600" spc="85" dirty="0">
                <a:latin typeface="Times New Roman"/>
                <a:cs typeface="Times New Roman"/>
              </a:rPr>
              <a:t> -</a:t>
            </a:r>
            <a:r>
              <a:rPr sz="1600" spc="85" dirty="0">
                <a:latin typeface="Times New Roman"/>
                <a:cs typeface="Times New Roman"/>
              </a:rPr>
              <a:t> 1768 </a:t>
            </a:r>
            <a:r>
              <a:rPr sz="1600" spc="15" dirty="0">
                <a:latin typeface="Times New Roman"/>
                <a:cs typeface="Times New Roman"/>
              </a:rPr>
              <a:t>Line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140584" y="1297663"/>
            <a:ext cx="2120038" cy="24361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1295399" y="1295400"/>
            <a:ext cx="1872451" cy="2438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1355075" y="3848654"/>
            <a:ext cx="250634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35" dirty="0">
                <a:latin typeface="Times New Roman"/>
                <a:cs typeface="Times New Roman"/>
              </a:rPr>
              <a:t>CT</a:t>
            </a:r>
            <a:r>
              <a:rPr lang="en-US" sz="1600" spc="35" dirty="0">
                <a:latin typeface="Times New Roman"/>
                <a:cs typeface="Times New Roman"/>
              </a:rPr>
              <a:t> </a:t>
            </a:r>
            <a:r>
              <a:rPr lang="en-US" sz="1600" spc="85" dirty="0">
                <a:latin typeface="Times New Roman"/>
                <a:cs typeface="Times New Roman"/>
              </a:rPr>
              <a:t>-</a:t>
            </a:r>
            <a:r>
              <a:rPr sz="1600" spc="85" dirty="0">
                <a:latin typeface="Times New Roman"/>
                <a:cs typeface="Times New Roman"/>
              </a:rPr>
              <a:t> </a:t>
            </a:r>
            <a:r>
              <a:rPr sz="1600" spc="80" dirty="0">
                <a:latin typeface="Times New Roman"/>
                <a:cs typeface="Times New Roman"/>
              </a:rPr>
              <a:t>1726 </a:t>
            </a:r>
            <a:r>
              <a:rPr sz="1600" spc="20" dirty="0">
                <a:latin typeface="Times New Roman"/>
                <a:cs typeface="Times New Roman"/>
              </a:rPr>
              <a:t>Line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573145" y="1295400"/>
            <a:ext cx="2162144" cy="2438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3754057" y="3837818"/>
            <a:ext cx="161988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0" dirty="0">
                <a:latin typeface="Times New Roman"/>
                <a:cs typeface="Times New Roman"/>
              </a:rPr>
              <a:t>MA</a:t>
            </a:r>
            <a:r>
              <a:rPr lang="en-US" sz="1600" spc="-100" dirty="0">
                <a:latin typeface="Times New Roman"/>
                <a:cs typeface="Times New Roman"/>
              </a:rPr>
              <a:t> - </a:t>
            </a:r>
            <a:r>
              <a:rPr sz="1600" spc="70" dirty="0">
                <a:latin typeface="Times New Roman"/>
                <a:cs typeface="Times New Roman"/>
              </a:rPr>
              <a:t>65-508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20" dirty="0">
                <a:latin typeface="Times New Roman"/>
                <a:cs typeface="Times New Roman"/>
              </a:rPr>
              <a:t>Line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xfrm>
            <a:off x="8829069" y="6748899"/>
            <a:ext cx="250190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r>
              <a:rPr lang="en-US" spc="80" dirty="0"/>
              <a:t>7</a:t>
            </a:r>
            <a:endParaRPr spc="80" dirty="0"/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305"/>
              </a:lnSpc>
            </a:pPr>
            <a:r>
              <a:rPr spc="50" dirty="0"/>
              <a:t>Safety </a:t>
            </a:r>
            <a:r>
              <a:rPr spc="20" dirty="0"/>
              <a:t>First </a:t>
            </a:r>
            <a:r>
              <a:rPr spc="80" dirty="0"/>
              <a:t>and</a:t>
            </a:r>
            <a:r>
              <a:rPr spc="-70" dirty="0"/>
              <a:t> </a:t>
            </a:r>
            <a:r>
              <a:rPr spc="10" dirty="0"/>
              <a:t>Always</a:t>
            </a:r>
          </a:p>
        </p:txBody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C1CDA3E2-99F7-4A81-8CC4-9F5E2E123CA8}"/>
              </a:ext>
            </a:extLst>
          </p:cNvPr>
          <p:cNvSpPr/>
          <p:nvPr/>
        </p:nvSpPr>
        <p:spPr>
          <a:xfrm>
            <a:off x="1484244" y="4313503"/>
            <a:ext cx="1830834" cy="2209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id="{CD76A90F-B1CD-4873-BF09-A50C87C2113B}"/>
              </a:ext>
            </a:extLst>
          </p:cNvPr>
          <p:cNvSpPr txBox="1"/>
          <p:nvPr/>
        </p:nvSpPr>
        <p:spPr>
          <a:xfrm>
            <a:off x="1711221" y="6575801"/>
            <a:ext cx="183083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45" dirty="0">
                <a:latin typeface="Times New Roman"/>
                <a:cs typeface="Times New Roman"/>
              </a:rPr>
              <a:t>CT </a:t>
            </a:r>
            <a:r>
              <a:rPr lang="en-US" sz="1600" spc="45" dirty="0">
                <a:latin typeface="Times New Roman"/>
                <a:cs typeface="Times New Roman"/>
              </a:rPr>
              <a:t>- </a:t>
            </a:r>
            <a:r>
              <a:rPr sz="1600" spc="90" dirty="0">
                <a:latin typeface="Times New Roman"/>
                <a:cs typeface="Times New Roman"/>
              </a:rPr>
              <a:t>1448</a:t>
            </a:r>
            <a:r>
              <a:rPr lang="en-US" sz="1600" spc="90" dirty="0">
                <a:latin typeface="Times New Roman"/>
                <a:cs typeface="Times New Roman"/>
              </a:rPr>
              <a:t> Line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1DD01947-74A4-410B-9886-27D42FE57B9B}"/>
              </a:ext>
            </a:extLst>
          </p:cNvPr>
          <p:cNvSpPr/>
          <p:nvPr/>
        </p:nvSpPr>
        <p:spPr>
          <a:xfrm>
            <a:off x="3622355" y="4313503"/>
            <a:ext cx="2245046" cy="22098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FEF58CAF-6ABF-4B28-A131-5493BF63C0EF}"/>
              </a:ext>
            </a:extLst>
          </p:cNvPr>
          <p:cNvSpPr txBox="1"/>
          <p:nvPr/>
        </p:nvSpPr>
        <p:spPr>
          <a:xfrm>
            <a:off x="4114800" y="6523303"/>
            <a:ext cx="1541842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45" dirty="0">
                <a:latin typeface="Times New Roman"/>
                <a:cs typeface="Times New Roman"/>
              </a:rPr>
              <a:t>CT </a:t>
            </a:r>
            <a:r>
              <a:rPr lang="en-US" sz="1600" spc="45" dirty="0">
                <a:latin typeface="Times New Roman"/>
                <a:cs typeface="Times New Roman"/>
              </a:rPr>
              <a:t>- </a:t>
            </a:r>
            <a:r>
              <a:rPr sz="1600" spc="90" dirty="0">
                <a:latin typeface="Times New Roman"/>
                <a:cs typeface="Times New Roman"/>
              </a:rPr>
              <a:t>1769 </a:t>
            </a:r>
            <a:r>
              <a:rPr sz="1600" spc="20" dirty="0">
                <a:latin typeface="Times New Roman"/>
                <a:cs typeface="Times New Roman"/>
              </a:rPr>
              <a:t>Line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id="{E8C96683-899E-498C-8D7E-6E99747F8E09}"/>
              </a:ext>
            </a:extLst>
          </p:cNvPr>
          <p:cNvSpPr/>
          <p:nvPr/>
        </p:nvSpPr>
        <p:spPr>
          <a:xfrm>
            <a:off x="6294110" y="4625568"/>
            <a:ext cx="2506345" cy="158566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8">
            <a:extLst>
              <a:ext uri="{FF2B5EF4-FFF2-40B4-BE49-F238E27FC236}">
                <a16:creationId xmlns:a16="http://schemas.microsoft.com/office/drawing/2014/main" id="{56DDF7AA-36E3-4478-A07D-02D82E957091}"/>
              </a:ext>
            </a:extLst>
          </p:cNvPr>
          <p:cNvSpPr/>
          <p:nvPr/>
        </p:nvSpPr>
        <p:spPr>
          <a:xfrm>
            <a:off x="6715022" y="4967234"/>
            <a:ext cx="1621790" cy="902335"/>
          </a:xfrm>
          <a:custGeom>
            <a:avLst/>
            <a:gdLst/>
            <a:ahLst/>
            <a:cxnLst/>
            <a:rect l="l" t="t" r="r" b="b"/>
            <a:pathLst>
              <a:path w="1621789" h="902335">
                <a:moveTo>
                  <a:pt x="810767" y="902207"/>
                </a:moveTo>
                <a:lnTo>
                  <a:pt x="728471" y="899159"/>
                </a:lnTo>
                <a:lnTo>
                  <a:pt x="649224" y="893064"/>
                </a:lnTo>
                <a:lnTo>
                  <a:pt x="609600" y="886967"/>
                </a:lnTo>
                <a:lnTo>
                  <a:pt x="571500" y="882396"/>
                </a:lnTo>
                <a:lnTo>
                  <a:pt x="496824" y="867155"/>
                </a:lnTo>
                <a:lnTo>
                  <a:pt x="426719" y="848867"/>
                </a:lnTo>
                <a:lnTo>
                  <a:pt x="359664" y="826007"/>
                </a:lnTo>
                <a:lnTo>
                  <a:pt x="297179" y="800100"/>
                </a:lnTo>
                <a:lnTo>
                  <a:pt x="240791" y="772667"/>
                </a:lnTo>
                <a:lnTo>
                  <a:pt x="213359" y="755903"/>
                </a:lnTo>
                <a:lnTo>
                  <a:pt x="187451" y="740664"/>
                </a:lnTo>
                <a:lnTo>
                  <a:pt x="120395" y="687323"/>
                </a:lnTo>
                <a:lnTo>
                  <a:pt x="82295" y="649223"/>
                </a:lnTo>
                <a:lnTo>
                  <a:pt x="50291" y="609600"/>
                </a:lnTo>
                <a:lnTo>
                  <a:pt x="25908" y="566928"/>
                </a:lnTo>
                <a:lnTo>
                  <a:pt x="9143" y="521207"/>
                </a:lnTo>
                <a:lnTo>
                  <a:pt x="1524" y="475487"/>
                </a:lnTo>
                <a:lnTo>
                  <a:pt x="0" y="451103"/>
                </a:lnTo>
                <a:lnTo>
                  <a:pt x="0" y="428243"/>
                </a:lnTo>
                <a:lnTo>
                  <a:pt x="9143" y="381000"/>
                </a:lnTo>
                <a:lnTo>
                  <a:pt x="25908" y="336803"/>
                </a:lnTo>
                <a:lnTo>
                  <a:pt x="50291" y="294132"/>
                </a:lnTo>
                <a:lnTo>
                  <a:pt x="80771" y="252983"/>
                </a:lnTo>
                <a:lnTo>
                  <a:pt x="118871" y="214883"/>
                </a:lnTo>
                <a:lnTo>
                  <a:pt x="163067" y="178307"/>
                </a:lnTo>
                <a:lnTo>
                  <a:pt x="239267" y="131064"/>
                </a:lnTo>
                <a:lnTo>
                  <a:pt x="297179" y="102107"/>
                </a:lnTo>
                <a:lnTo>
                  <a:pt x="359664" y="76200"/>
                </a:lnTo>
                <a:lnTo>
                  <a:pt x="426719" y="53339"/>
                </a:lnTo>
                <a:lnTo>
                  <a:pt x="496824" y="35051"/>
                </a:lnTo>
                <a:lnTo>
                  <a:pt x="571500" y="19812"/>
                </a:lnTo>
                <a:lnTo>
                  <a:pt x="609600" y="15239"/>
                </a:lnTo>
                <a:lnTo>
                  <a:pt x="647700" y="9143"/>
                </a:lnTo>
                <a:lnTo>
                  <a:pt x="728471" y="3048"/>
                </a:lnTo>
                <a:lnTo>
                  <a:pt x="810767" y="0"/>
                </a:lnTo>
                <a:lnTo>
                  <a:pt x="893064" y="3048"/>
                </a:lnTo>
                <a:lnTo>
                  <a:pt x="972312" y="9143"/>
                </a:lnTo>
                <a:lnTo>
                  <a:pt x="1011935" y="13716"/>
                </a:lnTo>
                <a:lnTo>
                  <a:pt x="1050035" y="19812"/>
                </a:lnTo>
                <a:lnTo>
                  <a:pt x="1080514" y="25907"/>
                </a:lnTo>
                <a:lnTo>
                  <a:pt x="769619" y="25907"/>
                </a:lnTo>
                <a:lnTo>
                  <a:pt x="729995" y="27432"/>
                </a:lnTo>
                <a:lnTo>
                  <a:pt x="690371" y="30480"/>
                </a:lnTo>
                <a:lnTo>
                  <a:pt x="612648" y="39623"/>
                </a:lnTo>
                <a:lnTo>
                  <a:pt x="539495" y="51816"/>
                </a:lnTo>
                <a:lnTo>
                  <a:pt x="467867" y="68580"/>
                </a:lnTo>
                <a:lnTo>
                  <a:pt x="400811" y="88391"/>
                </a:lnTo>
                <a:lnTo>
                  <a:pt x="368808" y="100583"/>
                </a:lnTo>
                <a:lnTo>
                  <a:pt x="338327" y="111251"/>
                </a:lnTo>
                <a:lnTo>
                  <a:pt x="252983" y="152400"/>
                </a:lnTo>
                <a:lnTo>
                  <a:pt x="201167" y="182880"/>
                </a:lnTo>
                <a:lnTo>
                  <a:pt x="156971" y="216407"/>
                </a:lnTo>
                <a:lnTo>
                  <a:pt x="117348" y="251459"/>
                </a:lnTo>
                <a:lnTo>
                  <a:pt x="85343" y="288035"/>
                </a:lnTo>
                <a:lnTo>
                  <a:pt x="59435" y="326135"/>
                </a:lnTo>
                <a:lnTo>
                  <a:pt x="41148" y="367283"/>
                </a:lnTo>
                <a:lnTo>
                  <a:pt x="33527" y="387096"/>
                </a:lnTo>
                <a:lnTo>
                  <a:pt x="28956" y="408432"/>
                </a:lnTo>
                <a:lnTo>
                  <a:pt x="25908" y="429767"/>
                </a:lnTo>
                <a:lnTo>
                  <a:pt x="24383" y="451103"/>
                </a:lnTo>
                <a:lnTo>
                  <a:pt x="25908" y="472439"/>
                </a:lnTo>
                <a:lnTo>
                  <a:pt x="33527" y="513587"/>
                </a:lnTo>
                <a:lnTo>
                  <a:pt x="48767" y="554735"/>
                </a:lnTo>
                <a:lnTo>
                  <a:pt x="71627" y="594359"/>
                </a:lnTo>
                <a:lnTo>
                  <a:pt x="100583" y="632459"/>
                </a:lnTo>
                <a:lnTo>
                  <a:pt x="135635" y="669035"/>
                </a:lnTo>
                <a:lnTo>
                  <a:pt x="178308" y="702564"/>
                </a:lnTo>
                <a:lnTo>
                  <a:pt x="225551" y="734567"/>
                </a:lnTo>
                <a:lnTo>
                  <a:pt x="278891" y="763523"/>
                </a:lnTo>
                <a:lnTo>
                  <a:pt x="368808" y="801623"/>
                </a:lnTo>
                <a:lnTo>
                  <a:pt x="432816" y="824483"/>
                </a:lnTo>
                <a:lnTo>
                  <a:pt x="502919" y="842771"/>
                </a:lnTo>
                <a:lnTo>
                  <a:pt x="612648" y="862583"/>
                </a:lnTo>
                <a:lnTo>
                  <a:pt x="690371" y="871728"/>
                </a:lnTo>
                <a:lnTo>
                  <a:pt x="729995" y="873251"/>
                </a:lnTo>
                <a:lnTo>
                  <a:pt x="769619" y="876300"/>
                </a:lnTo>
                <a:lnTo>
                  <a:pt x="1080514" y="876300"/>
                </a:lnTo>
                <a:lnTo>
                  <a:pt x="1050035" y="882396"/>
                </a:lnTo>
                <a:lnTo>
                  <a:pt x="1011935" y="886967"/>
                </a:lnTo>
                <a:lnTo>
                  <a:pt x="973835" y="893064"/>
                </a:lnTo>
                <a:lnTo>
                  <a:pt x="893064" y="899159"/>
                </a:lnTo>
                <a:lnTo>
                  <a:pt x="810767" y="902207"/>
                </a:lnTo>
                <a:close/>
              </a:path>
              <a:path w="1621789" h="902335">
                <a:moveTo>
                  <a:pt x="1080514" y="876300"/>
                </a:moveTo>
                <a:lnTo>
                  <a:pt x="851916" y="876300"/>
                </a:lnTo>
                <a:lnTo>
                  <a:pt x="891539" y="873251"/>
                </a:lnTo>
                <a:lnTo>
                  <a:pt x="931164" y="871728"/>
                </a:lnTo>
                <a:lnTo>
                  <a:pt x="1008887" y="862583"/>
                </a:lnTo>
                <a:lnTo>
                  <a:pt x="1082039" y="850391"/>
                </a:lnTo>
                <a:lnTo>
                  <a:pt x="1153667" y="833628"/>
                </a:lnTo>
                <a:lnTo>
                  <a:pt x="1220723" y="813816"/>
                </a:lnTo>
                <a:lnTo>
                  <a:pt x="1252728" y="801623"/>
                </a:lnTo>
                <a:lnTo>
                  <a:pt x="1283207" y="790955"/>
                </a:lnTo>
                <a:lnTo>
                  <a:pt x="1368551" y="749807"/>
                </a:lnTo>
                <a:lnTo>
                  <a:pt x="1418844" y="719328"/>
                </a:lnTo>
                <a:lnTo>
                  <a:pt x="1464564" y="685800"/>
                </a:lnTo>
                <a:lnTo>
                  <a:pt x="1520951" y="632459"/>
                </a:lnTo>
                <a:lnTo>
                  <a:pt x="1549907" y="594359"/>
                </a:lnTo>
                <a:lnTo>
                  <a:pt x="1572767" y="556259"/>
                </a:lnTo>
                <a:lnTo>
                  <a:pt x="1580387" y="534923"/>
                </a:lnTo>
                <a:lnTo>
                  <a:pt x="1588007" y="515112"/>
                </a:lnTo>
                <a:lnTo>
                  <a:pt x="1592580" y="493775"/>
                </a:lnTo>
                <a:lnTo>
                  <a:pt x="1595628" y="472439"/>
                </a:lnTo>
                <a:lnTo>
                  <a:pt x="1595628" y="429767"/>
                </a:lnTo>
                <a:lnTo>
                  <a:pt x="1588007" y="388619"/>
                </a:lnTo>
                <a:lnTo>
                  <a:pt x="1572767" y="347471"/>
                </a:lnTo>
                <a:lnTo>
                  <a:pt x="1549907" y="307848"/>
                </a:lnTo>
                <a:lnTo>
                  <a:pt x="1520951" y="269748"/>
                </a:lnTo>
                <a:lnTo>
                  <a:pt x="1485900" y="233171"/>
                </a:lnTo>
                <a:lnTo>
                  <a:pt x="1443228" y="199643"/>
                </a:lnTo>
                <a:lnTo>
                  <a:pt x="1395984" y="167639"/>
                </a:lnTo>
                <a:lnTo>
                  <a:pt x="1342644" y="138683"/>
                </a:lnTo>
                <a:lnTo>
                  <a:pt x="1252728" y="100583"/>
                </a:lnTo>
                <a:lnTo>
                  <a:pt x="1187196" y="77723"/>
                </a:lnTo>
                <a:lnTo>
                  <a:pt x="1118616" y="59435"/>
                </a:lnTo>
                <a:lnTo>
                  <a:pt x="1008887" y="39623"/>
                </a:lnTo>
                <a:lnTo>
                  <a:pt x="931164" y="30480"/>
                </a:lnTo>
                <a:lnTo>
                  <a:pt x="891539" y="28955"/>
                </a:lnTo>
                <a:lnTo>
                  <a:pt x="851916" y="25907"/>
                </a:lnTo>
                <a:lnTo>
                  <a:pt x="1080514" y="25907"/>
                </a:lnTo>
                <a:lnTo>
                  <a:pt x="1124712" y="35051"/>
                </a:lnTo>
                <a:lnTo>
                  <a:pt x="1194816" y="53339"/>
                </a:lnTo>
                <a:lnTo>
                  <a:pt x="1261871" y="76200"/>
                </a:lnTo>
                <a:lnTo>
                  <a:pt x="1353312" y="115823"/>
                </a:lnTo>
                <a:lnTo>
                  <a:pt x="1408175" y="146303"/>
                </a:lnTo>
                <a:lnTo>
                  <a:pt x="1434084" y="161543"/>
                </a:lnTo>
                <a:lnTo>
                  <a:pt x="1479803" y="196596"/>
                </a:lnTo>
                <a:lnTo>
                  <a:pt x="1520951" y="233171"/>
                </a:lnTo>
                <a:lnTo>
                  <a:pt x="1556003" y="272796"/>
                </a:lnTo>
                <a:lnTo>
                  <a:pt x="1595628" y="335280"/>
                </a:lnTo>
                <a:lnTo>
                  <a:pt x="1612391" y="381000"/>
                </a:lnTo>
                <a:lnTo>
                  <a:pt x="1620012" y="426719"/>
                </a:lnTo>
                <a:lnTo>
                  <a:pt x="1621535" y="451103"/>
                </a:lnTo>
                <a:lnTo>
                  <a:pt x="1620012" y="473964"/>
                </a:lnTo>
                <a:lnTo>
                  <a:pt x="1612391" y="521207"/>
                </a:lnTo>
                <a:lnTo>
                  <a:pt x="1595628" y="565403"/>
                </a:lnTo>
                <a:lnTo>
                  <a:pt x="1571244" y="608075"/>
                </a:lnTo>
                <a:lnTo>
                  <a:pt x="1540764" y="649223"/>
                </a:lnTo>
                <a:lnTo>
                  <a:pt x="1502664" y="687323"/>
                </a:lnTo>
                <a:lnTo>
                  <a:pt x="1458467" y="722375"/>
                </a:lnTo>
                <a:lnTo>
                  <a:pt x="1434084" y="740664"/>
                </a:lnTo>
                <a:lnTo>
                  <a:pt x="1353312" y="786383"/>
                </a:lnTo>
                <a:lnTo>
                  <a:pt x="1293875" y="813816"/>
                </a:lnTo>
                <a:lnTo>
                  <a:pt x="1228344" y="838200"/>
                </a:lnTo>
                <a:lnTo>
                  <a:pt x="1124712" y="867155"/>
                </a:lnTo>
                <a:lnTo>
                  <a:pt x="1080514" y="8763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B0700070-8CAF-4B8E-A3B9-629B7280FD2F}"/>
              </a:ext>
            </a:extLst>
          </p:cNvPr>
          <p:cNvSpPr txBox="1"/>
          <p:nvPr/>
        </p:nvSpPr>
        <p:spPr>
          <a:xfrm>
            <a:off x="6772537" y="6301627"/>
            <a:ext cx="1829554" cy="5193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65"/>
              </a:lnSpc>
              <a:tabLst>
                <a:tab pos="1802130" algn="l"/>
              </a:tabLst>
            </a:pPr>
            <a:r>
              <a:rPr sz="1600" spc="-110" dirty="0">
                <a:latin typeface="Times New Roman"/>
                <a:cs typeface="Times New Roman"/>
              </a:rPr>
              <a:t>MA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lang="en-US" sz="1600" spc="-40" dirty="0">
                <a:latin typeface="Times New Roman"/>
                <a:cs typeface="Times New Roman"/>
              </a:rPr>
              <a:t>- </a:t>
            </a:r>
            <a:r>
              <a:rPr sz="1600" spc="75" dirty="0">
                <a:latin typeface="Times New Roman"/>
                <a:cs typeface="Times New Roman"/>
              </a:rPr>
              <a:t>65-508 </a:t>
            </a:r>
            <a:r>
              <a:rPr sz="1600" spc="10" dirty="0">
                <a:latin typeface="Times New Roman"/>
                <a:cs typeface="Times New Roman"/>
              </a:rPr>
              <a:t>Line</a:t>
            </a:r>
            <a:endParaRPr lang="en-US" sz="1600" spc="10" dirty="0">
              <a:latin typeface="Times New Roman"/>
              <a:cs typeface="Times New Roman"/>
            </a:endParaRPr>
          </a:p>
          <a:p>
            <a:pPr marL="12700">
              <a:lnSpc>
                <a:spcPts val="2065"/>
              </a:lnSpc>
              <a:tabLst>
                <a:tab pos="1802130" algn="l"/>
              </a:tabLst>
            </a:pPr>
            <a:r>
              <a:rPr lang="en-US" sz="1600" spc="10" dirty="0">
                <a:latin typeface="Times New Roman"/>
                <a:cs typeface="Times New Roman"/>
              </a:rPr>
              <a:t>(</a:t>
            </a:r>
            <a:r>
              <a:rPr sz="1600" spc="100" dirty="0">
                <a:latin typeface="Times New Roman"/>
                <a:cs typeface="Times New Roman"/>
              </a:rPr>
              <a:t>Brace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25" dirty="0">
                <a:latin typeface="Times New Roman"/>
                <a:cs typeface="Times New Roman"/>
              </a:rPr>
              <a:t>failure</a:t>
            </a:r>
            <a:r>
              <a:rPr lang="en-US" sz="1600" spc="25" dirty="0">
                <a:latin typeface="Times New Roman"/>
                <a:cs typeface="Times New Roman"/>
              </a:rPr>
              <a:t>)</a:t>
            </a:r>
            <a:endParaRPr sz="1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69657" y="898613"/>
            <a:ext cx="5988343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2800" spc="200" dirty="0">
                <a:solidFill>
                  <a:srgbClr val="007CC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115 kV Lines Summary - Costs</a:t>
            </a:r>
            <a:endParaRPr sz="2800" spc="200" dirty="0">
              <a:solidFill>
                <a:srgbClr val="007CC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object 167"/>
          <p:cNvSpPr txBox="1">
            <a:spLocks noGrp="1"/>
          </p:cNvSpPr>
          <p:nvPr>
            <p:ph type="sldNum" sz="quarter" idx="7"/>
          </p:nvPr>
        </p:nvSpPr>
        <p:spPr>
          <a:xfrm>
            <a:off x="8829069" y="6748899"/>
            <a:ext cx="250190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30"/>
              </a:lnSpc>
            </a:pPr>
            <a:r>
              <a:rPr lang="en-US" spc="80" dirty="0"/>
              <a:t>8</a:t>
            </a:r>
            <a:endParaRPr spc="80" dirty="0"/>
          </a:p>
        </p:txBody>
      </p:sp>
      <p:sp>
        <p:nvSpPr>
          <p:cNvPr id="168" name="object 16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305"/>
              </a:lnSpc>
            </a:pPr>
            <a:r>
              <a:rPr spc="50" dirty="0"/>
              <a:t>Safety </a:t>
            </a:r>
            <a:r>
              <a:rPr spc="20" dirty="0"/>
              <a:t>First </a:t>
            </a:r>
            <a:r>
              <a:rPr spc="80" dirty="0"/>
              <a:t>and</a:t>
            </a:r>
            <a:r>
              <a:rPr spc="-70" dirty="0"/>
              <a:t> </a:t>
            </a:r>
            <a:r>
              <a:rPr spc="10" dirty="0"/>
              <a:t>Always</a:t>
            </a:r>
          </a:p>
        </p:txBody>
      </p:sp>
      <p:graphicFrame>
        <p:nvGraphicFramePr>
          <p:cNvPr id="170" name="Table 169">
            <a:extLst>
              <a:ext uri="{FF2B5EF4-FFF2-40B4-BE49-F238E27FC236}">
                <a16:creationId xmlns:a16="http://schemas.microsoft.com/office/drawing/2014/main" id="{8E6A3C51-3F39-4AA9-9690-64E7247006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522912"/>
              </p:ext>
            </p:extLst>
          </p:nvPr>
        </p:nvGraphicFramePr>
        <p:xfrm>
          <a:off x="1753273" y="1586343"/>
          <a:ext cx="6324598" cy="5162556"/>
        </p:xfrm>
        <a:graphic>
          <a:graphicData uri="http://schemas.openxmlformats.org/drawingml/2006/table">
            <a:tbl>
              <a:tblPr/>
              <a:tblGrid>
                <a:gridCol w="697310">
                  <a:extLst>
                    <a:ext uri="{9D8B030D-6E8A-4147-A177-3AD203B41FA5}">
                      <a16:colId xmlns:a16="http://schemas.microsoft.com/office/drawing/2014/main" val="726923579"/>
                    </a:ext>
                  </a:extLst>
                </a:gridCol>
                <a:gridCol w="774013">
                  <a:extLst>
                    <a:ext uri="{9D8B030D-6E8A-4147-A177-3AD203B41FA5}">
                      <a16:colId xmlns:a16="http://schemas.microsoft.com/office/drawing/2014/main" val="3875673670"/>
                    </a:ext>
                  </a:extLst>
                </a:gridCol>
                <a:gridCol w="3607415">
                  <a:extLst>
                    <a:ext uri="{9D8B030D-6E8A-4147-A177-3AD203B41FA5}">
                      <a16:colId xmlns:a16="http://schemas.microsoft.com/office/drawing/2014/main" val="407783668"/>
                    </a:ext>
                  </a:extLst>
                </a:gridCol>
                <a:gridCol w="1245860">
                  <a:extLst>
                    <a:ext uri="{9D8B030D-6E8A-4147-A177-3AD203B41FA5}">
                      <a16:colId xmlns:a16="http://schemas.microsoft.com/office/drawing/2014/main" val="3073117738"/>
                    </a:ext>
                  </a:extLst>
                </a:gridCol>
              </a:tblGrid>
              <a:tr h="6957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Connecticut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4027896"/>
                  </a:ext>
                </a:extLst>
              </a:tr>
              <a:tr h="3017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 #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TCA #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TCA Submitted Cost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($000)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7678816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1050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ES-19-TCA-18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Middletown substation - Dooley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$7,230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5837945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1256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ES-19-TCA-50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Canton substation - NE Simsbury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$9,959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867534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1261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ES-19-TCA-48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Haddam substation - Bokum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$20,352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2087440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1310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ES-19-TCA-19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Manchester substation - S. Windsor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$8,299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8428424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1448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ES-19-TCA-20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Manchester substation - Rood Avenue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$6,928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1017273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1465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ES-19-TCA-89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Shunock substation - Mystic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$7,743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9467253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1470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ES-19-TCA-73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Peaceable substation - Wilton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$11,111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4508025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1565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ES-19-TCA-29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Plumtree substation - Peaceable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$9,095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1444435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1620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ES-19-TCA-21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Middletown substation - Haddam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$9,993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3511013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1635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ES-19-TCA-22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S. Windsor substation - Barbour Hill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$5,608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6182001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1726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ES-19-TCA-23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Farmington substation - North Bloomfield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$16,272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3636601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1759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ES-19-TCA-44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Portland substation - Hopewell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$6,076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1584689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1765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ES-19-TCA-96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West Side substation - Berlin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$13,122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9831374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1766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ES-19-TCA-81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Westside substation - Dooley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$5,426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294404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1767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ES-19-TCA-45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Hopewell substation - Manchester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$5,250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886368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1768 (CT/MA)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ES-19-TCA-47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 Bloomfield, CT - Southwick MA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$7,586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4760647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1769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ES-19-TCA-24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Berlin substation - East New Britain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$8,247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9059804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1772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ES-19-TCA-46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Pratt and Whitney substation - Haddam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$10,328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175365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1783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ES-19-TCA-25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New Britain substation - Newington substation - Farmington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$8,113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7094575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1785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ES-19-TCA-26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Berlin substation - Newington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$8,968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9236650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1910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ES-19-TCA-51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Todd substation - Southington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$5,780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0471994"/>
                  </a:ext>
                </a:extLst>
              </a:tr>
              <a:tr h="2764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1770 (1268/1485)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ES-19-TCA-52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Brookfield Jct. - Shepaug substation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$8,811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6720720"/>
                  </a:ext>
                </a:extLst>
              </a:tr>
              <a:tr h="154381">
                <a:tc gridSpan="3"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$200,297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6114676"/>
                  </a:ext>
                </a:extLst>
              </a:tr>
              <a:tr h="154381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8" marR="6398" marT="639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8" marR="6398" marT="639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8" marR="6398" marT="63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98" marR="6398" marT="639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9434597"/>
                  </a:ext>
                </a:extLst>
              </a:tr>
              <a:tr h="147364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Massachusetts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5942496"/>
                  </a:ext>
                </a:extLst>
              </a:tr>
              <a:tr h="3017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 #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TCA #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TCA Submitted Cost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($000)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738625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65-508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ES-19-TCA-93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Station #447, West Walpole substation - Station #65, Medway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$14,043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916901"/>
                  </a:ext>
                </a:extLst>
              </a:tr>
              <a:tr h="147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1428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ES-19-TCA-54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Fairmont substation - Mt. Tom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$7,487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2769635"/>
                  </a:ext>
                </a:extLst>
              </a:tr>
              <a:tr h="1543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F132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ES-19-TCA-77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Doreen substation - Partridge substation - Adams substation</a:t>
                      </a:r>
                    </a:p>
                  </a:txBody>
                  <a:tcPr marL="6398" marR="6398" marT="63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$14,772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900806"/>
                  </a:ext>
                </a:extLst>
              </a:tr>
              <a:tr h="154381">
                <a:tc gridSpan="3">
                  <a:txBody>
                    <a:bodyPr/>
                    <a:lstStyle/>
                    <a:p>
                      <a:pPr algn="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6398" marR="6398" marT="6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$36,302</a:t>
                      </a:r>
                    </a:p>
                  </a:txBody>
                  <a:tcPr marL="6398" marR="6398" marT="6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89834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A1318FD40A074A8A4E20AF3A18D6BD" ma:contentTypeVersion="13" ma:contentTypeDescription="Create a new document." ma:contentTypeScope="" ma:versionID="e0075d6cf88f61937f5f70405500ff2d">
  <xsd:schema xmlns:xsd="http://www.w3.org/2001/XMLSchema" xmlns:xs="http://www.w3.org/2001/XMLSchema" xmlns:p="http://schemas.microsoft.com/office/2006/metadata/properties" xmlns:ns3="e9cc0203-e362-4e78-a274-7546a88a9704" xmlns:ns4="3bf9a92c-e564-4afb-b5f1-e0b51bc8c2b2" targetNamespace="http://schemas.microsoft.com/office/2006/metadata/properties" ma:root="true" ma:fieldsID="741b1508155cb95602c29ae5ffaff444" ns3:_="" ns4:_="">
    <xsd:import namespace="e9cc0203-e362-4e78-a274-7546a88a9704"/>
    <xsd:import namespace="3bf9a92c-e564-4afb-b5f1-e0b51bc8c2b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cc0203-e362-4e78-a274-7546a88a970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f9a92c-e564-4afb-b5f1-e0b51bc8c2b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CBE9B8B-5A02-41BD-AEB6-0A924864A5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9cc0203-e362-4e78-a274-7546a88a9704"/>
    <ds:schemaRef ds:uri="3bf9a92c-e564-4afb-b5f1-e0b51bc8c2b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78B8910-A5FC-4CCA-8CA2-F1D0A306825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5EBFBA-0151-47ED-BADA-D1C6E77908EE}">
  <ds:schemaRefs>
    <ds:schemaRef ds:uri="http://purl.org/dc/elements/1.1/"/>
    <ds:schemaRef ds:uri="http://schemas.microsoft.com/office/2006/metadata/properties"/>
    <ds:schemaRef ds:uri="3bf9a92c-e564-4afb-b5f1-e0b51bc8c2b2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e9cc0203-e362-4e78-a274-7546a88a9704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</TotalTime>
  <Words>851</Words>
  <Application>Microsoft Office PowerPoint</Application>
  <PresentationFormat>Custom</PresentationFormat>
  <Paragraphs>205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Office Theme</vt:lpstr>
      <vt:lpstr>      Eversource 115-kV Structure Replacement Projects  Connecticut and Massachusetts (2018 - 2019)  TCA Submittal Presentation  </vt:lpstr>
      <vt:lpstr>Agenda</vt:lpstr>
      <vt:lpstr>Project Scope Summary</vt:lpstr>
      <vt:lpstr>CT 115-kV Geographic Locations</vt:lpstr>
      <vt:lpstr>WMA 115-kV Geographic Locations</vt:lpstr>
      <vt:lpstr>EMA 115-kV Geographic Locations</vt:lpstr>
      <vt:lpstr>Structure Inspections</vt:lpstr>
      <vt:lpstr>Pole Damage – Woodpeckers/Pole Top/Structural</vt:lpstr>
      <vt:lpstr>115 kV Lines Summary - Costs</vt:lpstr>
      <vt:lpstr>Conclusion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PowerPoint - ES 115 Structure replacements - Final 10-11-18</dc:title>
  <dc:creator>casejc</dc:creator>
  <cp:lastModifiedBy>Giulietti, John J</cp:lastModifiedBy>
  <cp:revision>40</cp:revision>
  <dcterms:created xsi:type="dcterms:W3CDTF">2020-02-03T18:01:47Z</dcterms:created>
  <dcterms:modified xsi:type="dcterms:W3CDTF">2020-02-06T18:27:22Z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2018-10-11T00:00:00Z</vt:filetime>
  </property>
  <property fmtid="{D5CDD505-2E9C-101B-9397-08002B2CF9AE}" pid="3" name="LastSaved">
    <vt:filetime>2020-02-03T00:00:00Z</vt:filetime>
  </property>
  <property fmtid="{D5CDD505-2E9C-101B-9397-08002B2CF9AE}" pid="4" name="ContentTypeId">
    <vt:lpwstr>0x010100F7A1318FD40A074A8A4E20AF3A18D6BD</vt:lpwstr>
  </property>
</Properties>
</file>